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7" r:id="rId7"/>
    <p:sldId id="258" r:id="rId8"/>
    <p:sldId id="265" r:id="rId9"/>
    <p:sldId id="261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03" userDrawn="1">
          <p15:clr>
            <a:srgbClr val="A4A3A4"/>
          </p15:clr>
        </p15:guide>
        <p15:guide id="3" orient="horz" pos="1774" userDrawn="1">
          <p15:clr>
            <a:srgbClr val="A4A3A4"/>
          </p15:clr>
        </p15:guide>
        <p15:guide id="5" orient="horz" pos="3498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  <p15:guide id="7" pos="1164" userDrawn="1">
          <p15:clr>
            <a:srgbClr val="A4A3A4"/>
          </p15:clr>
        </p15:guide>
        <p15:guide id="9" pos="4430" userDrawn="1">
          <p15:clr>
            <a:srgbClr val="A4A3A4"/>
          </p15:clr>
        </p15:guide>
        <p15:guide id="10" pos="6539" userDrawn="1">
          <p15:clr>
            <a:srgbClr val="A4A3A4"/>
          </p15:clr>
        </p15:guide>
        <p15:guide id="11" orient="horz" pos="3997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0807" autoAdjust="0"/>
  </p:normalViewPr>
  <p:slideViewPr>
    <p:cSldViewPr snapToGrid="0" showGuides="1">
      <p:cViewPr>
        <p:scale>
          <a:sx n="110" d="100"/>
          <a:sy n="110" d="100"/>
        </p:scale>
        <p:origin x="516" y="168"/>
      </p:cViewPr>
      <p:guideLst>
        <p:guide orient="horz" pos="2160"/>
        <p:guide pos="4203"/>
        <p:guide orient="horz" pos="1774"/>
        <p:guide orient="horz" pos="3498"/>
        <p:guide orient="horz" pos="1344"/>
        <p:guide pos="1164"/>
        <p:guide pos="4430"/>
        <p:guide pos="653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1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CBSEBR\AppData\Roaming\Microsoft\Excel\Bok1%20(version%201).xlsb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SCBSEBR\AppData\Roaming\Microsoft\Excel\Bok1%20(version%201)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SCBSEBR\AppData\Roaming\Microsoft\Excel\Bok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Blad2!$D$4</c:f>
              <c:strCache>
                <c:ptCount val="1"/>
                <c:pt idx="0">
                  <c:v>Variable costs</c:v>
                </c:pt>
              </c:strCache>
            </c:strRef>
          </c:tx>
          <c:spPr>
            <a:solidFill>
              <a:srgbClr val="1E00BE"/>
            </a:solidFill>
            <a:ln w="6350">
              <a:solidFill>
                <a:srgbClr val="1E00BE"/>
              </a:solidFill>
            </a:ln>
            <a:effectLst/>
          </c:spPr>
          <c:invertIfNegative val="0"/>
          <c:cat>
            <c:strRef>
              <c:f>Blad2!$E$3:$G$3</c:f>
              <c:strCache>
                <c:ptCount val="3"/>
                <c:pt idx="0">
                  <c:v>Manufacturing</c:v>
                </c:pt>
                <c:pt idx="1">
                  <c:v>Services</c:v>
                </c:pt>
                <c:pt idx="2">
                  <c:v>Total private sector</c:v>
                </c:pt>
              </c:strCache>
            </c:strRef>
          </c:cat>
          <c:val>
            <c:numRef>
              <c:f>Blad2!$E$4:$G$4</c:f>
              <c:numCache>
                <c:formatCode>General</c:formatCode>
                <c:ptCount val="3"/>
                <c:pt idx="0">
                  <c:v>67</c:v>
                </c:pt>
                <c:pt idx="1">
                  <c:v>43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61-4E0E-8F29-6E44830C0B37}"/>
            </c:ext>
          </c:extLst>
        </c:ser>
        <c:ser>
          <c:idx val="1"/>
          <c:order val="1"/>
          <c:tx>
            <c:strRef>
              <c:f>Blad2!$D$5</c:f>
              <c:strCache>
                <c:ptCount val="1"/>
                <c:pt idx="0">
                  <c:v>Fixed costs</c:v>
                </c:pt>
              </c:strCache>
            </c:strRef>
          </c:tx>
          <c:spPr>
            <a:solidFill>
              <a:srgbClr val="D2CCF2"/>
            </a:solidFill>
            <a:ln w="6350">
              <a:solidFill>
                <a:srgbClr val="1E00BE"/>
              </a:solidFill>
            </a:ln>
            <a:effectLst/>
          </c:spPr>
          <c:invertIfNegative val="0"/>
          <c:cat>
            <c:strRef>
              <c:f>Blad2!$E$3:$G$3</c:f>
              <c:strCache>
                <c:ptCount val="3"/>
                <c:pt idx="0">
                  <c:v>Manufacturing</c:v>
                </c:pt>
                <c:pt idx="1">
                  <c:v>Services</c:v>
                </c:pt>
                <c:pt idx="2">
                  <c:v>Total private sector</c:v>
                </c:pt>
              </c:strCache>
            </c:strRef>
          </c:cat>
          <c:val>
            <c:numRef>
              <c:f>Blad2!$E$5:$G$5</c:f>
              <c:numCache>
                <c:formatCode>General</c:formatCode>
                <c:ptCount val="3"/>
                <c:pt idx="0">
                  <c:v>33</c:v>
                </c:pt>
                <c:pt idx="1">
                  <c:v>57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61-4E0E-8F29-6E44830C0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33070608"/>
        <c:axId val="533070936"/>
      </c:barChart>
      <c:catAx>
        <c:axId val="53307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1E00B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E00BE"/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endParaRPr lang="sv-SE"/>
          </a:p>
        </c:txPr>
        <c:crossAx val="533070936"/>
        <c:crosses val="autoZero"/>
        <c:auto val="1"/>
        <c:lblAlgn val="ctr"/>
        <c:lblOffset val="100"/>
        <c:noMultiLvlLbl val="0"/>
      </c:catAx>
      <c:valAx>
        <c:axId val="5330709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rgbClr val="D3D3EF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rgbClr val="1E00BE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E00BE"/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endParaRPr lang="sv-SE"/>
          </a:p>
        </c:txPr>
        <c:crossAx val="533070608"/>
        <c:crosses val="autoZero"/>
        <c:crossBetween val="between"/>
        <c:majorUnit val="20"/>
      </c:valAx>
      <c:spPr>
        <a:noFill/>
        <a:ln>
          <a:solidFill>
            <a:srgbClr val="D3D3EF"/>
          </a:solidFill>
        </a:ln>
        <a:effectLst/>
      </c:spPr>
    </c:plotArea>
    <c:legend>
      <c:legendPos val="b"/>
      <c:layout>
        <c:manualLayout>
          <c:xMode val="edge"/>
          <c:yMode val="edge"/>
          <c:x val="0.14678001519756839"/>
          <c:y val="0.62948341620294546"/>
          <c:w val="0.26806721389693927"/>
          <c:h val="0.15373612214992652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E00BE"/>
              </a:solidFill>
              <a:latin typeface="+mn-lt"/>
              <a:ea typeface="Roboto" panose="02000000000000000000" pitchFamily="2" charset="0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1E00BE"/>
          </a:solidFill>
          <a:latin typeface="+mn-lt"/>
          <a:ea typeface="Roboto" panose="02000000000000000000" pitchFamily="2" charset="0"/>
        </a:defRPr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79973344834201E-2"/>
          <c:y val="2.967359050445104E-2"/>
          <c:w val="0.91100437854913108"/>
          <c:h val="0.8335477464426739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'Blad1 (2)'!$G$2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D2CCF2"/>
            </a:solidFill>
            <a:ln w="6350">
              <a:solidFill>
                <a:srgbClr val="1E00BE"/>
              </a:solidFill>
            </a:ln>
            <a:effectLst/>
          </c:spPr>
          <c:invertIfNegative val="0"/>
          <c:dLbls>
            <c:delete val="1"/>
          </c:dLbls>
          <c:cat>
            <c:strRef>
              <c:f>'Blad1 (2)'!$F$3:$F$8</c:f>
              <c:strCache>
                <c:ptCount val="6"/>
                <c:pt idx="0">
                  <c:v>2023K1</c:v>
                </c:pt>
                <c:pt idx="1">
                  <c:v>2023K2</c:v>
                </c:pt>
                <c:pt idx="2">
                  <c:v>2023K3</c:v>
                </c:pt>
                <c:pt idx="3">
                  <c:v>2023K4</c:v>
                </c:pt>
                <c:pt idx="4">
                  <c:v>2024K1</c:v>
                </c:pt>
                <c:pt idx="5">
                  <c:v>2024K2</c:v>
                </c:pt>
              </c:strCache>
            </c:strRef>
          </c:cat>
          <c:val>
            <c:numRef>
              <c:f>'Blad1 (2)'!$G$3:$G$8</c:f>
              <c:numCache>
                <c:formatCode>0.0</c:formatCode>
                <c:ptCount val="6"/>
                <c:pt idx="0">
                  <c:v>2.6527569924391798</c:v>
                </c:pt>
                <c:pt idx="1">
                  <c:v>-3.0703981699857366</c:v>
                </c:pt>
                <c:pt idx="2">
                  <c:v>-3.6023941096439529</c:v>
                </c:pt>
                <c:pt idx="3">
                  <c:v>-3.5491149113680649</c:v>
                </c:pt>
                <c:pt idx="4">
                  <c:v>-0.94200787578128597</c:v>
                </c:pt>
                <c:pt idx="5">
                  <c:v>1.1111710246072732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7-4454-8E51-C9D1681163A9}"/>
            </c:ext>
          </c:extLst>
        </c:ser>
        <c:ser>
          <c:idx val="2"/>
          <c:order val="2"/>
          <c:tx>
            <c:strRef>
              <c:f>'Blad1 (2)'!$H$2</c:f>
              <c:strCache>
                <c:ptCount val="1"/>
                <c:pt idx="0">
                  <c:v>Intermediate consumption</c:v>
                </c:pt>
              </c:strCache>
            </c:strRef>
          </c:tx>
          <c:spPr>
            <a:solidFill>
              <a:srgbClr val="EDEDFF"/>
            </a:solidFill>
            <a:ln w="6350">
              <a:solidFill>
                <a:srgbClr val="1E00BE"/>
              </a:solidFill>
            </a:ln>
            <a:effectLst/>
          </c:spPr>
          <c:invertIfNegative val="0"/>
          <c:dLbls>
            <c:delete val="1"/>
          </c:dLbls>
          <c:cat>
            <c:strRef>
              <c:f>'Blad1 (2)'!$F$3:$F$8</c:f>
              <c:strCache>
                <c:ptCount val="6"/>
                <c:pt idx="0">
                  <c:v>2023K1</c:v>
                </c:pt>
                <c:pt idx="1">
                  <c:v>2023K2</c:v>
                </c:pt>
                <c:pt idx="2">
                  <c:v>2023K3</c:v>
                </c:pt>
                <c:pt idx="3">
                  <c:v>2023K4</c:v>
                </c:pt>
                <c:pt idx="4">
                  <c:v>2024K1</c:v>
                </c:pt>
                <c:pt idx="5">
                  <c:v>2024K2</c:v>
                </c:pt>
              </c:strCache>
            </c:strRef>
          </c:cat>
          <c:val>
            <c:numRef>
              <c:f>'Blad1 (2)'!$H$3:$H$8</c:f>
              <c:numCache>
                <c:formatCode>0.0</c:formatCode>
                <c:ptCount val="6"/>
                <c:pt idx="0">
                  <c:v>3.0943464976026007</c:v>
                </c:pt>
                <c:pt idx="1">
                  <c:v>4.3328012198456491</c:v>
                </c:pt>
                <c:pt idx="2">
                  <c:v>8.8280538481441795E-2</c:v>
                </c:pt>
                <c:pt idx="3">
                  <c:v>0.25450089336449366</c:v>
                </c:pt>
                <c:pt idx="4">
                  <c:v>-1.0172920097752893</c:v>
                </c:pt>
                <c:pt idx="5">
                  <c:v>0.21802812795846194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7-4454-8E51-C9D1681163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33070608"/>
        <c:axId val="533070936"/>
      </c:barChart>
      <c:lineChart>
        <c:grouping val="standard"/>
        <c:varyColors val="0"/>
        <c:ser>
          <c:idx val="0"/>
          <c:order val="0"/>
          <c:tx>
            <c:strRef>
              <c:f>'Blad1 (2)'!$I$2</c:f>
              <c:strCache>
                <c:ptCount val="1"/>
                <c:pt idx="0">
                  <c:v>Value added</c:v>
                </c:pt>
              </c:strCache>
            </c:strRef>
          </c:tx>
          <c:spPr>
            <a:ln w="6350" cap="rnd">
              <a:solidFill>
                <a:sysClr val="windowText" lastClr="00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076231684837474E-3"/>
                  <c:y val="-2.05758939927595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87-4454-8E51-C9D1681163A9}"/>
                </c:ext>
              </c:extLst>
            </c:dLbl>
            <c:dLbl>
              <c:idx val="2"/>
              <c:layout>
                <c:manualLayout>
                  <c:x val="-8.3052160353449065E-3"/>
                  <c:y val="-2.6706231454005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87-4454-8E51-C9D1681163A9}"/>
                </c:ext>
              </c:extLst>
            </c:dLbl>
            <c:dLbl>
              <c:idx val="4"/>
              <c:layout>
                <c:manualLayout>
                  <c:x val="-1.03814693835367E-2"/>
                  <c:y val="2.822803715192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87-4454-8E51-C9D1681163A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87-4454-8E51-C9D1681163A9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Roboto" panose="02000000000000000000" pitchFamily="2" charset="0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'Blad1 (2)'!$F$3:$F$8</c:f>
              <c:strCache>
                <c:ptCount val="6"/>
                <c:pt idx="0">
                  <c:v>2023K1</c:v>
                </c:pt>
                <c:pt idx="1">
                  <c:v>2023K2</c:v>
                </c:pt>
                <c:pt idx="2">
                  <c:v>2023K3</c:v>
                </c:pt>
                <c:pt idx="3">
                  <c:v>2023K4</c:v>
                </c:pt>
                <c:pt idx="4">
                  <c:v>2024K1</c:v>
                </c:pt>
                <c:pt idx="5">
                  <c:v>2024K2</c:v>
                </c:pt>
              </c:strCache>
            </c:strRef>
          </c:cat>
          <c:val>
            <c:numRef>
              <c:f>'Blad1 (2)'!$I$3:$I$8</c:f>
              <c:numCache>
                <c:formatCode>0.0</c:formatCode>
                <c:ptCount val="6"/>
                <c:pt idx="0">
                  <c:v>1.9675947108461287</c:v>
                </c:pt>
                <c:pt idx="1">
                  <c:v>-12.66148421904532</c:v>
                </c:pt>
                <c:pt idx="2">
                  <c:v>-8.3275629754506326</c:v>
                </c:pt>
                <c:pt idx="3">
                  <c:v>-9.2405774332541739</c:v>
                </c:pt>
                <c:pt idx="4">
                  <c:v>-0.82646965811107975</c:v>
                </c:pt>
                <c:pt idx="5">
                  <c:v>2.4629800086841414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587-4454-8E51-C9D1681163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3070608"/>
        <c:axId val="533070936"/>
      </c:lineChart>
      <c:catAx>
        <c:axId val="53307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1E00B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E00BE"/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endParaRPr lang="sv-SE"/>
          </a:p>
        </c:txPr>
        <c:crossAx val="533070936"/>
        <c:crosses val="autoZero"/>
        <c:auto val="1"/>
        <c:lblAlgn val="ctr"/>
        <c:lblOffset val="100"/>
        <c:noMultiLvlLbl val="0"/>
      </c:catAx>
      <c:valAx>
        <c:axId val="53307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3D3EF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9525">
            <a:solidFill>
              <a:srgbClr val="1E00BE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E00BE"/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endParaRPr lang="sv-SE"/>
          </a:p>
        </c:txPr>
        <c:crossAx val="533070608"/>
        <c:crosses val="autoZero"/>
        <c:crossBetween val="between"/>
      </c:valAx>
      <c:spPr>
        <a:noFill/>
        <a:ln>
          <a:solidFill>
            <a:srgbClr val="D3D3EF"/>
          </a:solidFill>
        </a:ln>
        <a:effectLst/>
      </c:spPr>
    </c:plotArea>
    <c:legend>
      <c:legendPos val="b"/>
      <c:layout>
        <c:manualLayout>
          <c:xMode val="edge"/>
          <c:yMode val="edge"/>
          <c:x val="0.41062731018789717"/>
          <c:y val="4.9488236369884614E-2"/>
          <c:w val="0.37039671553758696"/>
          <c:h val="0.18482575116611366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1E00BE"/>
              </a:solidFill>
              <a:latin typeface="+mn-lt"/>
              <a:ea typeface="Roboto" panose="02000000000000000000" pitchFamily="2" charset="0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1E00BE"/>
          </a:solidFill>
          <a:latin typeface="+mn-lt"/>
          <a:ea typeface="Roboto" panose="02000000000000000000" pitchFamily="2" charset="0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'Blad1 (2)'!$M$2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rgbClr val="D2CCF2"/>
            </a:solidFill>
            <a:ln w="6350">
              <a:solidFill>
                <a:srgbClr val="1E00BE"/>
              </a:solidFill>
            </a:ln>
            <a:effectLst/>
          </c:spPr>
          <c:invertIfNegative val="0"/>
          <c:dLbls>
            <c:delete val="1"/>
          </c:dLbls>
          <c:cat>
            <c:strRef>
              <c:f>'Blad1 (2)'!$K$3:$K$12</c:f>
              <c:strCache>
                <c:ptCount val="10"/>
                <c:pt idx="0">
                  <c:v>2022K1</c:v>
                </c:pt>
                <c:pt idx="1">
                  <c:v>2022K2</c:v>
                </c:pt>
                <c:pt idx="2">
                  <c:v>2022K3</c:v>
                </c:pt>
                <c:pt idx="3">
                  <c:v>2022K4</c:v>
                </c:pt>
                <c:pt idx="4">
                  <c:v>2023K1</c:v>
                </c:pt>
                <c:pt idx="5">
                  <c:v>2023K2</c:v>
                </c:pt>
                <c:pt idx="6">
                  <c:v>2023K3</c:v>
                </c:pt>
                <c:pt idx="7">
                  <c:v>2023K4</c:v>
                </c:pt>
                <c:pt idx="8">
                  <c:v>2024K1</c:v>
                </c:pt>
                <c:pt idx="9">
                  <c:v>2024K2</c:v>
                </c:pt>
              </c:strCache>
            </c:strRef>
          </c:cat>
          <c:val>
            <c:numRef>
              <c:f>'Blad1 (2)'!$M$3:$M$12</c:f>
              <c:numCache>
                <c:formatCode>General</c:formatCode>
                <c:ptCount val="10"/>
                <c:pt idx="4" formatCode="0.0">
                  <c:v>0.26408889456322981</c:v>
                </c:pt>
                <c:pt idx="5" formatCode="0.0">
                  <c:v>3.4950955312184675</c:v>
                </c:pt>
                <c:pt idx="6" formatCode="0.0">
                  <c:v>1.4030462042639442</c:v>
                </c:pt>
                <c:pt idx="7" formatCode="0.0">
                  <c:v>1.9725332580007304</c:v>
                </c:pt>
                <c:pt idx="8" formatCode="0.0">
                  <c:v>-0.42564746925302899</c:v>
                </c:pt>
                <c:pt idx="9" formatCode="0.0">
                  <c:v>-0.7830464342589778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4-4D61-81BB-2A83B2598C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33070608"/>
        <c:axId val="533070936"/>
      </c:barChart>
      <c:lineChart>
        <c:grouping val="standard"/>
        <c:varyColors val="0"/>
        <c:ser>
          <c:idx val="0"/>
          <c:order val="0"/>
          <c:tx>
            <c:strRef>
              <c:f>'Blad1 (2)'!$L$2</c:f>
              <c:strCache>
                <c:ptCount val="1"/>
                <c:pt idx="0">
                  <c:v>Input/output-ratio</c:v>
                </c:pt>
              </c:strCache>
            </c:strRef>
          </c:tx>
          <c:spPr>
            <a:ln w="6350" cap="rnd">
              <a:solidFill>
                <a:sysClr val="windowText" lastClr="00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6.2212999675708616E-3"/>
                  <c:y val="-1.48367952522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B4-4D61-81BB-2A83B2598CF8}"/>
                </c:ext>
              </c:extLst>
            </c:dLbl>
            <c:dLbl>
              <c:idx val="4"/>
              <c:layout>
                <c:manualLayout>
                  <c:x val="-1.4516366590998676E-2"/>
                  <c:y val="-2.9673590504451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B4-4D61-81BB-2A83B2598CF8}"/>
                </c:ext>
              </c:extLst>
            </c:dLbl>
            <c:dLbl>
              <c:idx val="5"/>
              <c:layout>
                <c:manualLayout>
                  <c:x val="-2.1565030974752493E-2"/>
                  <c:y val="-4.4301933647884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B4-4D61-81BB-2A83B2598CF8}"/>
                </c:ext>
              </c:extLst>
            </c:dLbl>
            <c:dLbl>
              <c:idx val="6"/>
              <c:layout>
                <c:manualLayout>
                  <c:x val="-3.1106499837854382E-2"/>
                  <c:y val="2.9673590504450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B4-4D61-81BB-2A83B2598CF8}"/>
                </c:ext>
              </c:extLst>
            </c:dLbl>
            <c:dLbl>
              <c:idx val="8"/>
              <c:layout>
                <c:manualLayout>
                  <c:x val="-6.2212999675708616E-3"/>
                  <c:y val="-2.6706231454005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B4-4D61-81BB-2A83B2598CF8}"/>
                </c:ext>
              </c:extLst>
            </c:dLbl>
            <c:dLbl>
              <c:idx val="9"/>
              <c:layout>
                <c:manualLayout>
                  <c:x val="-1.2442599935141723E-2"/>
                  <c:y val="-2.6706231454005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B4-4D61-81BB-2A83B2598C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Roboto" panose="02000000000000000000" pitchFamily="2" charset="0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'Blad1 (2)'!$K$3:$K$12</c:f>
              <c:strCache>
                <c:ptCount val="10"/>
                <c:pt idx="0">
                  <c:v>2022K1</c:v>
                </c:pt>
                <c:pt idx="1">
                  <c:v>2022K2</c:v>
                </c:pt>
                <c:pt idx="2">
                  <c:v>2022K3</c:v>
                </c:pt>
                <c:pt idx="3">
                  <c:v>2022K4</c:v>
                </c:pt>
                <c:pt idx="4">
                  <c:v>2023K1</c:v>
                </c:pt>
                <c:pt idx="5">
                  <c:v>2023K2</c:v>
                </c:pt>
                <c:pt idx="6">
                  <c:v>2023K3</c:v>
                </c:pt>
                <c:pt idx="7">
                  <c:v>2023K4</c:v>
                </c:pt>
                <c:pt idx="8">
                  <c:v>2024K1</c:v>
                </c:pt>
                <c:pt idx="9">
                  <c:v>2024K2</c:v>
                </c:pt>
              </c:strCache>
            </c:strRef>
          </c:cat>
          <c:val>
            <c:numRef>
              <c:f>'Blad1 (2)'!$L$3:$L$12</c:f>
              <c:numCache>
                <c:formatCode>0.0</c:formatCode>
                <c:ptCount val="10"/>
                <c:pt idx="0">
                  <c:v>60.516353304270474</c:v>
                </c:pt>
                <c:pt idx="1">
                  <c:v>56.619506052516385</c:v>
                </c:pt>
                <c:pt idx="2">
                  <c:v>56.31236719894023</c:v>
                </c:pt>
                <c:pt idx="3">
                  <c:v>59.82475821605685</c:v>
                </c:pt>
                <c:pt idx="4">
                  <c:v>60.780442198833704</c:v>
                </c:pt>
                <c:pt idx="5">
                  <c:v>60.114601583734853</c:v>
                </c:pt>
                <c:pt idx="6">
                  <c:v>57.715413403204174</c:v>
                </c:pt>
                <c:pt idx="7">
                  <c:v>61.79729147405758</c:v>
                </c:pt>
                <c:pt idx="8">
                  <c:v>60.354794729580675</c:v>
                </c:pt>
                <c:pt idx="9">
                  <c:v>59.331555149475875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B4-4D61-81BB-2A83B2598C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0185599"/>
        <c:axId val="1550141935"/>
      </c:lineChart>
      <c:catAx>
        <c:axId val="53307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1E00B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E00BE"/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endParaRPr lang="sv-SE"/>
          </a:p>
        </c:txPr>
        <c:crossAx val="533070936"/>
        <c:crosses val="autoZero"/>
        <c:auto val="1"/>
        <c:lblAlgn val="ctr"/>
        <c:lblOffset val="100"/>
        <c:noMultiLvlLbl val="0"/>
      </c:catAx>
      <c:valAx>
        <c:axId val="53307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3D3EF"/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 w="9525">
            <a:solidFill>
              <a:srgbClr val="1E00BE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E00BE"/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endParaRPr lang="sv-SE"/>
          </a:p>
        </c:txPr>
        <c:crossAx val="533070608"/>
        <c:crosses val="autoZero"/>
        <c:crossBetween val="between"/>
      </c:valAx>
      <c:valAx>
        <c:axId val="1550141935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rgbClr val="1E00BE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E00BE"/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endParaRPr lang="sv-SE"/>
          </a:p>
        </c:txPr>
        <c:crossAx val="1500185599"/>
        <c:crosses val="max"/>
        <c:crossBetween val="between"/>
      </c:valAx>
      <c:catAx>
        <c:axId val="15001855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0141935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D3D3EF"/>
          </a:solidFill>
        </a:ln>
        <a:effectLst/>
      </c:spPr>
    </c:plotArea>
    <c:legend>
      <c:legendPos val="b"/>
      <c:layout>
        <c:manualLayout>
          <c:xMode val="edge"/>
          <c:yMode val="edge"/>
          <c:x val="0.14629997242522225"/>
          <c:y val="7.0757292271662456E-2"/>
          <c:w val="0.28925095837214604"/>
          <c:h val="0.15079526172326913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1E00BE"/>
              </a:solidFill>
              <a:latin typeface="+mn-lt"/>
              <a:ea typeface="Roboto" panose="02000000000000000000" pitchFamily="2" charset="0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1E00BE"/>
          </a:solidFill>
          <a:latin typeface="+mn-lt"/>
          <a:ea typeface="Roboto" panose="02000000000000000000" pitchFamily="2" charset="0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EA5A-DF0F-4E0C-A2F5-DC9DD916BA51}" type="datetimeFigureOut">
              <a:rPr lang="sv-SE" smtClean="0"/>
              <a:t>2024-10-11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258E-0FA5-4D2C-A7D7-ADBAD530FD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06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D2F430-F8DE-45A5-B181-A4A7ACF89B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A35C09-B849-44D2-BCE6-B45EF3FCE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BA237AB6-3966-4293-B2B7-269304E5B3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67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4">
    <p:bg bwMode="lt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04CADD0-73A0-4C7B-BCBB-D5B2E13F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617ECB84-F078-4004-9A3D-130B82F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DAF1111B-C129-4FD7-8BC6-6A6751B5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116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punktlista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8526462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D7113AC-1BDB-405C-A114-689733138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04982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6388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punktlisto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04982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08AAD5-ECE8-4F0F-8C4D-8A72E807E2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5272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607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 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491BE33-8CE1-48D7-84D5-C2D368957C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6D43A4-5C9F-40A3-BE15-180DC7BA7B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FAE2253-B4EE-442B-94FF-CE1BF15369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58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F42CA9-A248-4E47-8F2D-B72B7CA16C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78014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C70B065-F0A6-4E4F-B3E2-1576C189F50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1F696BB-671D-4C01-A4ED-C0F49226E9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73986" y="5553075"/>
            <a:ext cx="1699670" cy="564321"/>
          </a:xfrm>
        </p:spPr>
        <p:txBody>
          <a:bodyPr anchor="b"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76102CB-A850-4B25-9224-1BCEEAE659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541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261665"/>
            <a:ext cx="7469186" cy="3763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384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 och 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404872"/>
            <a:ext cx="7469186" cy="36207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986" y="5553075"/>
            <a:ext cx="1699670" cy="56432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C87DAA-BC48-4362-8F30-F223189C9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4766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Källa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0A2D51-0826-4AE1-8C91-9D544F457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766" y="1792837"/>
            <a:ext cx="7381121" cy="3407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464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3235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3" y="0"/>
            <a:ext cx="5138737" cy="6858000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720px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8D4A83-B3A9-47F9-AEC8-0F26771B20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E2E8D8-208D-4501-A386-DA031D53F6A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747845-D6D0-4EDC-ACA9-1F8597A93E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931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7" y="1320075"/>
            <a:ext cx="4827496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4827495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4" y="0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bild 12">
            <a:extLst>
              <a:ext uri="{FF2B5EF4-FFF2-40B4-BE49-F238E27FC236}">
                <a16:creationId xmlns:a16="http://schemas.microsoft.com/office/drawing/2014/main" id="{4A40CD9A-E033-4BE9-86A7-2E87E746EE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7053264" y="3466356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3C45604-70F1-4192-8754-B85F344D557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EAEC080-BBF3-4997-ABC5-7E13A491D6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12D284C-484E-4F86-9D30-9628043E7E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2898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1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 hasCustomPrompt="1"/>
          </p:nvPr>
        </p:nvSpPr>
        <p:spPr>
          <a:xfrm>
            <a:off x="7818438" y="0"/>
            <a:ext cx="4373562" cy="6858000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Klicka på ikonerna tabell, diagram eller smart-art för att infoga dessa (obs använd inte bildikonerna i denna layoutsida).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8152AF-30D5-4C5F-9CB4-844D04B190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FF4F668-E35B-4A49-A79B-1D4C96C240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528F206D-448C-46B9-9690-F67D628D81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68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 hasCustomPrompt="1"/>
          </p:nvPr>
        </p:nvSpPr>
        <p:spPr>
          <a:xfrm>
            <a:off x="7818438" y="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Använd den här layoutsidan för objekt som diagram och tabeller (inte bilder).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sz="quarter" idx="16" hasCustomPrompt="1"/>
          </p:nvPr>
        </p:nvSpPr>
        <p:spPr>
          <a:xfrm>
            <a:off x="7818438" y="342900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Använd den här layoutsidan för objekt som diagram och tabeller (inte bilder).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591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vi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1294px * 729px vid 72ppi.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18157B3-B3D7-4E8E-A87F-1B5E562922A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65482580-9759-4449-BE0E-7090FCBA2BE4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54471B-20FD-4F9D-9D6F-38E431E99E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3046F0B-0298-4EC3-984D-C8CED4F1EF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096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svar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96E75B-581D-46B9-BA7D-A68EA32277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CE00161E-F38A-452D-9E94-ACC50D8A7652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ACDDECF-B828-4DB5-8DC1-75415E05F2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172003D-97CC-4314-B10C-9D89AC030B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976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3381" y="1458803"/>
            <a:ext cx="8227281" cy="365910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5000"/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CE74D7-D5DA-4033-A08E-ED4E101B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4BB9AB-4FA2-49C0-AFEC-C4E46C91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9C8215-4CD1-443C-9613-5AEC6D2E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301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 eller siffr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58803"/>
            <a:ext cx="12191999" cy="365910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10000"/>
            </a:lvl1pPr>
          </a:lstStyle>
          <a:p>
            <a:r>
              <a:rPr lang="sv-SE" dirty="0"/>
              <a:t>Ord eller siffra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73305-A696-4440-97F1-3D609D70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0188DA-DF3E-4105-9FFA-1D005E6A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6AC43D-FFD9-47FA-B774-A3A552E8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3210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8DE8A3C-DFE3-4A02-8707-54698C331B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CC2AB4D-CE55-443A-8348-3B56D356A6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5126E12-1DB7-4B46-AD23-C37BF74C1D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0566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5D89767-6392-4124-A655-D9B6B7457E0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3C19679-0B6D-49C5-AF04-89949C35C9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315D5E5-D824-4B8B-8566-90F794ED2C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43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A7B25D-A717-4A78-A055-CFD6601F3C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B5FE7FC-AF6E-41E1-89AD-2FEC849B9E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8EFA3A-62D8-4D40-82D8-659416CA37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072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E72654F-EC6C-403E-A3E9-174486D3BA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635D99E-456D-4D49-A9C6-B4C308D1E3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B0CAE1-9F1B-4E86-9ABE-5005253017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70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EB7789-E584-475C-B899-C19C55733D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796283D-A9AC-4664-8B62-D4597D8DD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26" name="Bild 1">
            <a:extLst>
              <a:ext uri="{FF2B5EF4-FFF2-40B4-BE49-F238E27FC236}">
                <a16:creationId xmlns:a16="http://schemas.microsoft.com/office/drawing/2014/main" id="{034D6BCD-BF47-4D86-A884-264CD855E80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739455" y="5762264"/>
            <a:ext cx="547200" cy="620674"/>
            <a:chOff x="-5735959" y="-2756567"/>
            <a:chExt cx="6052559" cy="6865228"/>
          </a:xfrm>
          <a:solidFill>
            <a:schemeClr val="tx1"/>
          </a:solidFill>
        </p:grpSpPr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57A29028-A8FA-4962-AC3E-D6CDF7A3CEC9}"/>
                </a:ext>
              </a:extLst>
            </p:cNvPr>
            <p:cNvSpPr/>
            <p:nvPr/>
          </p:nvSpPr>
          <p:spPr bwMode="black">
            <a:xfrm>
              <a:off x="-3647168" y="-2756567"/>
              <a:ext cx="1922259" cy="6865228"/>
            </a:xfrm>
            <a:custGeom>
              <a:avLst/>
              <a:gdLst>
                <a:gd name="connsiteX0" fmla="*/ 1176122 w 1922263"/>
                <a:gd name="connsiteY0" fmla="*/ 778661 h 6865226"/>
                <a:gd name="connsiteX1" fmla="*/ 962938 w 1922263"/>
                <a:gd name="connsiteY1" fmla="*/ 566923 h 6865226"/>
                <a:gd name="connsiteX2" fmla="*/ 751200 w 1922263"/>
                <a:gd name="connsiteY2" fmla="*/ 778661 h 6865226"/>
                <a:gd name="connsiteX3" fmla="*/ 751200 w 1922263"/>
                <a:gd name="connsiteY3" fmla="*/ 6108245 h 6865226"/>
                <a:gd name="connsiteX4" fmla="*/ 962938 w 1922263"/>
                <a:gd name="connsiteY4" fmla="*/ 6319983 h 6865226"/>
                <a:gd name="connsiteX5" fmla="*/ 1176122 w 1922263"/>
                <a:gd name="connsiteY5" fmla="*/ 6108245 h 6865226"/>
                <a:gd name="connsiteX6" fmla="*/ 1176122 w 1922263"/>
                <a:gd name="connsiteY6" fmla="*/ 4187427 h 6865226"/>
                <a:gd name="connsiteX7" fmla="*/ 1201415 w 1922263"/>
                <a:gd name="connsiteY7" fmla="*/ 4162134 h 6865226"/>
                <a:gd name="connsiteX8" fmla="*/ 1895164 w 1922263"/>
                <a:gd name="connsiteY8" fmla="*/ 4162134 h 6865226"/>
                <a:gd name="connsiteX9" fmla="*/ 1920457 w 1922263"/>
                <a:gd name="connsiteY9" fmla="*/ 4187427 h 6865226"/>
                <a:gd name="connsiteX10" fmla="*/ 1920457 w 1922263"/>
                <a:gd name="connsiteY10" fmla="*/ 6124144 h 6865226"/>
                <a:gd name="connsiteX11" fmla="*/ 962938 w 1922263"/>
                <a:gd name="connsiteY11" fmla="*/ 6864866 h 6865226"/>
                <a:gd name="connsiteX12" fmla="*/ 5420 w 1922263"/>
                <a:gd name="connsiteY12" fmla="*/ 6124144 h 6865226"/>
                <a:gd name="connsiteX13" fmla="*/ 5420 w 1922263"/>
                <a:gd name="connsiteY13" fmla="*/ 745419 h 6865226"/>
                <a:gd name="connsiteX14" fmla="*/ 962938 w 1922263"/>
                <a:gd name="connsiteY14" fmla="*/ 5420 h 6865226"/>
                <a:gd name="connsiteX15" fmla="*/ 1920457 w 1922263"/>
                <a:gd name="connsiteY15" fmla="*/ 746142 h 6865226"/>
                <a:gd name="connsiteX16" fmla="*/ 1920457 w 1922263"/>
                <a:gd name="connsiteY16" fmla="*/ 2659733 h 6865226"/>
                <a:gd name="connsiteX17" fmla="*/ 1895164 w 1922263"/>
                <a:gd name="connsiteY17" fmla="*/ 2685026 h 6865226"/>
                <a:gd name="connsiteX18" fmla="*/ 1201415 w 1922263"/>
                <a:gd name="connsiteY18" fmla="*/ 2685026 h 6865226"/>
                <a:gd name="connsiteX19" fmla="*/ 1176122 w 1922263"/>
                <a:gd name="connsiteY19" fmla="*/ 2659733 h 6865226"/>
                <a:gd name="connsiteX20" fmla="*/ 1176122 w 1922263"/>
                <a:gd name="connsiteY20" fmla="*/ 778661 h 686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2263" h="6865226">
                  <a:moveTo>
                    <a:pt x="1176122" y="778661"/>
                  </a:moveTo>
                  <a:cubicBezTo>
                    <a:pt x="1176122" y="660868"/>
                    <a:pt x="1080009" y="566923"/>
                    <a:pt x="962938" y="566923"/>
                  </a:cubicBezTo>
                  <a:cubicBezTo>
                    <a:pt x="847313" y="566923"/>
                    <a:pt x="751200" y="660868"/>
                    <a:pt x="751200" y="778661"/>
                  </a:cubicBezTo>
                  <a:cubicBezTo>
                    <a:pt x="751200" y="6108245"/>
                    <a:pt x="751200" y="6108245"/>
                    <a:pt x="751200" y="6108245"/>
                  </a:cubicBezTo>
                  <a:cubicBezTo>
                    <a:pt x="751200" y="6226038"/>
                    <a:pt x="847313" y="6319983"/>
                    <a:pt x="962938" y="6319983"/>
                  </a:cubicBezTo>
                  <a:cubicBezTo>
                    <a:pt x="1080731" y="6319983"/>
                    <a:pt x="1176122" y="6226038"/>
                    <a:pt x="1176122" y="6108245"/>
                  </a:cubicBezTo>
                  <a:cubicBezTo>
                    <a:pt x="1176122" y="4187427"/>
                    <a:pt x="1176122" y="4187427"/>
                    <a:pt x="1176122" y="4187427"/>
                  </a:cubicBezTo>
                  <a:cubicBezTo>
                    <a:pt x="1176122" y="4172974"/>
                    <a:pt x="1186962" y="4162134"/>
                    <a:pt x="1201415" y="4162134"/>
                  </a:cubicBezTo>
                  <a:cubicBezTo>
                    <a:pt x="1895164" y="4162134"/>
                    <a:pt x="1895164" y="4162134"/>
                    <a:pt x="1895164" y="4162134"/>
                  </a:cubicBezTo>
                  <a:cubicBezTo>
                    <a:pt x="1909617" y="4162134"/>
                    <a:pt x="1920457" y="4172974"/>
                    <a:pt x="1920457" y="4187427"/>
                  </a:cubicBezTo>
                  <a:cubicBezTo>
                    <a:pt x="1920457" y="6124144"/>
                    <a:pt x="1920457" y="6124144"/>
                    <a:pt x="1920457" y="6124144"/>
                  </a:cubicBezTo>
                  <a:cubicBezTo>
                    <a:pt x="1920457" y="6534612"/>
                    <a:pt x="1492645" y="6864866"/>
                    <a:pt x="962938" y="6864866"/>
                  </a:cubicBezTo>
                  <a:cubicBezTo>
                    <a:pt x="435400" y="6864866"/>
                    <a:pt x="5420" y="6533889"/>
                    <a:pt x="5420" y="6124144"/>
                  </a:cubicBezTo>
                  <a:cubicBezTo>
                    <a:pt x="5420" y="745419"/>
                    <a:pt x="5420" y="745419"/>
                    <a:pt x="5420" y="745419"/>
                  </a:cubicBezTo>
                  <a:cubicBezTo>
                    <a:pt x="5420" y="337841"/>
                    <a:pt x="435400" y="5420"/>
                    <a:pt x="962938" y="5420"/>
                  </a:cubicBezTo>
                  <a:cubicBezTo>
                    <a:pt x="1492645" y="5420"/>
                    <a:pt x="1920457" y="337841"/>
                    <a:pt x="1920457" y="746142"/>
                  </a:cubicBezTo>
                  <a:cubicBezTo>
                    <a:pt x="1920457" y="2659733"/>
                    <a:pt x="1920457" y="2659733"/>
                    <a:pt x="1920457" y="2659733"/>
                  </a:cubicBezTo>
                  <a:cubicBezTo>
                    <a:pt x="1920457" y="2674186"/>
                    <a:pt x="1909617" y="2685026"/>
                    <a:pt x="1895164" y="2685026"/>
                  </a:cubicBezTo>
                  <a:cubicBezTo>
                    <a:pt x="1201415" y="2685026"/>
                    <a:pt x="1201415" y="2685026"/>
                    <a:pt x="1201415" y="2685026"/>
                  </a:cubicBezTo>
                  <a:cubicBezTo>
                    <a:pt x="1186962" y="2685026"/>
                    <a:pt x="1176122" y="2674186"/>
                    <a:pt x="1176122" y="2659733"/>
                  </a:cubicBezTo>
                  <a:lnTo>
                    <a:pt x="1176122" y="7786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6E7BC1B9-4FBD-452F-B393-2684ED4D8741}"/>
                </a:ext>
              </a:extLst>
            </p:cNvPr>
            <p:cNvSpPr/>
            <p:nvPr/>
          </p:nvSpPr>
          <p:spPr bwMode="black">
            <a:xfrm>
              <a:off x="-5735959" y="-2118466"/>
              <a:ext cx="1951173" cy="5860737"/>
            </a:xfrm>
            <a:custGeom>
              <a:avLst/>
              <a:gdLst>
                <a:gd name="connsiteX0" fmla="*/ 31033 w 1951169"/>
                <a:gd name="connsiteY0" fmla="*/ 746142 h 5860735"/>
                <a:gd name="connsiteX1" fmla="*/ 69334 w 1951169"/>
                <a:gd name="connsiteY1" fmla="*/ 1853973 h 5860735"/>
                <a:gd name="connsiteX2" fmla="*/ 757302 w 1951169"/>
                <a:gd name="connsiteY2" fmla="*/ 3088991 h 5860735"/>
                <a:gd name="connsiteX3" fmla="*/ 1200289 w 1951169"/>
                <a:gd name="connsiteY3" fmla="*/ 4095650 h 5860735"/>
                <a:gd name="connsiteX4" fmla="*/ 1200289 w 1951169"/>
                <a:gd name="connsiteY4" fmla="*/ 5073402 h 5860735"/>
                <a:gd name="connsiteX5" fmla="*/ 988551 w 1951169"/>
                <a:gd name="connsiteY5" fmla="*/ 5285141 h 5860735"/>
                <a:gd name="connsiteX6" fmla="*/ 776813 w 1951169"/>
                <a:gd name="connsiteY6" fmla="*/ 5073402 h 5860735"/>
                <a:gd name="connsiteX7" fmla="*/ 776813 w 1951169"/>
                <a:gd name="connsiteY7" fmla="*/ 3575338 h 5860735"/>
                <a:gd name="connsiteX8" fmla="*/ 749352 w 1951169"/>
                <a:gd name="connsiteY8" fmla="*/ 3550045 h 5860735"/>
                <a:gd name="connsiteX9" fmla="*/ 55603 w 1951169"/>
                <a:gd name="connsiteY9" fmla="*/ 3550045 h 5860735"/>
                <a:gd name="connsiteX10" fmla="*/ 30310 w 1951169"/>
                <a:gd name="connsiteY10" fmla="*/ 3575338 h 5860735"/>
                <a:gd name="connsiteX11" fmla="*/ 30310 w 1951169"/>
                <a:gd name="connsiteY11" fmla="*/ 5118207 h 5860735"/>
                <a:gd name="connsiteX12" fmla="*/ 987829 w 1951169"/>
                <a:gd name="connsiteY12" fmla="*/ 5858929 h 5860735"/>
                <a:gd name="connsiteX13" fmla="*/ 1945347 w 1951169"/>
                <a:gd name="connsiteY13" fmla="*/ 5118207 h 5860735"/>
                <a:gd name="connsiteX14" fmla="*/ 1945347 w 1951169"/>
                <a:gd name="connsiteY14" fmla="*/ 4095650 h 5860735"/>
                <a:gd name="connsiteX15" fmla="*/ 1502359 w 1951169"/>
                <a:gd name="connsiteY15" fmla="*/ 2872194 h 5860735"/>
                <a:gd name="connsiteX16" fmla="*/ 815114 w 1951169"/>
                <a:gd name="connsiteY16" fmla="*/ 1636453 h 5860735"/>
                <a:gd name="connsiteX17" fmla="*/ 776813 w 1951169"/>
                <a:gd name="connsiteY17" fmla="*/ 716513 h 5860735"/>
                <a:gd name="connsiteX18" fmla="*/ 988551 w 1951169"/>
                <a:gd name="connsiteY18" fmla="*/ 504775 h 5860735"/>
                <a:gd name="connsiteX19" fmla="*/ 1200289 w 1951169"/>
                <a:gd name="connsiteY19" fmla="*/ 716513 h 5860735"/>
                <a:gd name="connsiteX20" fmla="*/ 1200289 w 1951169"/>
                <a:gd name="connsiteY20" fmla="*/ 2048367 h 5860735"/>
                <a:gd name="connsiteX21" fmla="*/ 1225582 w 1951169"/>
                <a:gd name="connsiteY21" fmla="*/ 2073660 h 5860735"/>
                <a:gd name="connsiteX22" fmla="*/ 1919331 w 1951169"/>
                <a:gd name="connsiteY22" fmla="*/ 2073660 h 5860735"/>
                <a:gd name="connsiteX23" fmla="*/ 1946792 w 1951169"/>
                <a:gd name="connsiteY23" fmla="*/ 2048367 h 5860735"/>
                <a:gd name="connsiteX24" fmla="*/ 1946792 w 1951169"/>
                <a:gd name="connsiteY24" fmla="*/ 745419 h 5860735"/>
                <a:gd name="connsiteX25" fmla="*/ 988551 w 1951169"/>
                <a:gd name="connsiteY25" fmla="*/ 5420 h 5860735"/>
                <a:gd name="connsiteX26" fmla="*/ 31033 w 1951169"/>
                <a:gd name="connsiteY26" fmla="*/ 746142 h 58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1169" h="5860735">
                  <a:moveTo>
                    <a:pt x="31033" y="746142"/>
                  </a:moveTo>
                  <a:cubicBezTo>
                    <a:pt x="-14494" y="1056884"/>
                    <a:pt x="2127" y="1566356"/>
                    <a:pt x="69334" y="1853973"/>
                  </a:cubicBezTo>
                  <a:cubicBezTo>
                    <a:pt x="143044" y="2166160"/>
                    <a:pt x="565798" y="2796315"/>
                    <a:pt x="757302" y="3088991"/>
                  </a:cubicBezTo>
                  <a:cubicBezTo>
                    <a:pt x="948805" y="3381666"/>
                    <a:pt x="1203903" y="3688795"/>
                    <a:pt x="1200289" y="4095650"/>
                  </a:cubicBezTo>
                  <a:cubicBezTo>
                    <a:pt x="1200289" y="5073402"/>
                    <a:pt x="1200289" y="5073402"/>
                    <a:pt x="1200289" y="5073402"/>
                  </a:cubicBezTo>
                  <a:cubicBezTo>
                    <a:pt x="1200289" y="5191196"/>
                    <a:pt x="1104176" y="5285141"/>
                    <a:pt x="988551" y="5285141"/>
                  </a:cubicBezTo>
                  <a:cubicBezTo>
                    <a:pt x="870758" y="5285141"/>
                    <a:pt x="776813" y="5191196"/>
                    <a:pt x="776813" y="5073402"/>
                  </a:cubicBezTo>
                  <a:cubicBezTo>
                    <a:pt x="776813" y="3575338"/>
                    <a:pt x="776813" y="3575338"/>
                    <a:pt x="776813" y="3575338"/>
                  </a:cubicBezTo>
                  <a:cubicBezTo>
                    <a:pt x="776813" y="3562330"/>
                    <a:pt x="763805" y="3550045"/>
                    <a:pt x="749352" y="3550045"/>
                  </a:cubicBezTo>
                  <a:cubicBezTo>
                    <a:pt x="55603" y="3550045"/>
                    <a:pt x="55603" y="3550045"/>
                    <a:pt x="55603" y="3550045"/>
                  </a:cubicBezTo>
                  <a:cubicBezTo>
                    <a:pt x="41150" y="3550045"/>
                    <a:pt x="30310" y="3563053"/>
                    <a:pt x="30310" y="3575338"/>
                  </a:cubicBezTo>
                  <a:cubicBezTo>
                    <a:pt x="30310" y="5118207"/>
                    <a:pt x="30310" y="5118207"/>
                    <a:pt x="30310" y="5118207"/>
                  </a:cubicBezTo>
                  <a:cubicBezTo>
                    <a:pt x="30310" y="5526508"/>
                    <a:pt x="458845" y="5858929"/>
                    <a:pt x="987829" y="5858929"/>
                  </a:cubicBezTo>
                  <a:cubicBezTo>
                    <a:pt x="1515367" y="5858929"/>
                    <a:pt x="1945347" y="5526508"/>
                    <a:pt x="1945347" y="5118207"/>
                  </a:cubicBezTo>
                  <a:cubicBezTo>
                    <a:pt x="1945347" y="4095650"/>
                    <a:pt x="1945347" y="4095650"/>
                    <a:pt x="1945347" y="4095650"/>
                  </a:cubicBezTo>
                  <a:cubicBezTo>
                    <a:pt x="1941734" y="3396119"/>
                    <a:pt x="1750230" y="3293502"/>
                    <a:pt x="1502359" y="2872194"/>
                  </a:cubicBezTo>
                  <a:cubicBezTo>
                    <a:pt x="1324586" y="2570847"/>
                    <a:pt x="887379" y="1949363"/>
                    <a:pt x="815114" y="1636453"/>
                  </a:cubicBezTo>
                  <a:cubicBezTo>
                    <a:pt x="747907" y="1348836"/>
                    <a:pt x="750075" y="1018583"/>
                    <a:pt x="776813" y="716513"/>
                  </a:cubicBezTo>
                  <a:cubicBezTo>
                    <a:pt x="776813" y="600888"/>
                    <a:pt x="870758" y="504775"/>
                    <a:pt x="988551" y="504775"/>
                  </a:cubicBezTo>
                  <a:cubicBezTo>
                    <a:pt x="1104176" y="504775"/>
                    <a:pt x="1200289" y="600888"/>
                    <a:pt x="1200289" y="716513"/>
                  </a:cubicBezTo>
                  <a:cubicBezTo>
                    <a:pt x="1200289" y="2048367"/>
                    <a:pt x="1200289" y="2048367"/>
                    <a:pt x="1200289" y="2048367"/>
                  </a:cubicBezTo>
                  <a:cubicBezTo>
                    <a:pt x="1200289" y="2062820"/>
                    <a:pt x="1211129" y="2073660"/>
                    <a:pt x="1225582" y="2073660"/>
                  </a:cubicBezTo>
                  <a:cubicBezTo>
                    <a:pt x="1919331" y="2073660"/>
                    <a:pt x="1919331" y="2073660"/>
                    <a:pt x="1919331" y="2073660"/>
                  </a:cubicBezTo>
                  <a:cubicBezTo>
                    <a:pt x="1933784" y="2073660"/>
                    <a:pt x="1946792" y="2062820"/>
                    <a:pt x="1946792" y="2048367"/>
                  </a:cubicBezTo>
                  <a:cubicBezTo>
                    <a:pt x="1946792" y="745419"/>
                    <a:pt x="1946792" y="745419"/>
                    <a:pt x="1946792" y="745419"/>
                  </a:cubicBezTo>
                  <a:cubicBezTo>
                    <a:pt x="1946070" y="335673"/>
                    <a:pt x="1516090" y="5420"/>
                    <a:pt x="988551" y="5420"/>
                  </a:cubicBezTo>
                  <a:cubicBezTo>
                    <a:pt x="459567" y="5420"/>
                    <a:pt x="31033" y="335673"/>
                    <a:pt x="31033" y="74614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3B98F73-756A-4D8A-9467-FB92A9EC9199}"/>
                </a:ext>
              </a:extLst>
            </p:cNvPr>
            <p:cNvSpPr/>
            <p:nvPr/>
          </p:nvSpPr>
          <p:spPr bwMode="black">
            <a:xfrm>
              <a:off x="-1583985" y="-2060651"/>
              <a:ext cx="1900585" cy="5687300"/>
            </a:xfrm>
            <a:custGeom>
              <a:avLst/>
              <a:gdLst>
                <a:gd name="connsiteX0" fmla="*/ 777216 w 1900583"/>
                <a:gd name="connsiteY0" fmla="*/ 2935788 h 5687298"/>
                <a:gd name="connsiteX1" fmla="*/ 751923 w 1900583"/>
                <a:gd name="connsiteY1" fmla="*/ 2961081 h 5687298"/>
                <a:gd name="connsiteX2" fmla="*/ 751923 w 1900583"/>
                <a:gd name="connsiteY2" fmla="*/ 5129047 h 5687298"/>
                <a:gd name="connsiteX3" fmla="*/ 777216 w 1900583"/>
                <a:gd name="connsiteY3" fmla="*/ 5154340 h 5687298"/>
                <a:gd name="connsiteX4" fmla="*/ 903680 w 1900583"/>
                <a:gd name="connsiteY4" fmla="*/ 5154340 h 5687298"/>
                <a:gd name="connsiteX5" fmla="*/ 1158778 w 1900583"/>
                <a:gd name="connsiteY5" fmla="*/ 4899243 h 5687298"/>
                <a:gd name="connsiteX6" fmla="*/ 1158778 w 1900583"/>
                <a:gd name="connsiteY6" fmla="*/ 3190162 h 5687298"/>
                <a:gd name="connsiteX7" fmla="*/ 903680 w 1900583"/>
                <a:gd name="connsiteY7" fmla="*/ 2935065 h 5687298"/>
                <a:gd name="connsiteX8" fmla="*/ 777216 w 1900583"/>
                <a:gd name="connsiteY8" fmla="*/ 2935065 h 5687298"/>
                <a:gd name="connsiteX9" fmla="*/ 777216 w 1900583"/>
                <a:gd name="connsiteY9" fmla="*/ 559697 h 5687298"/>
                <a:gd name="connsiteX10" fmla="*/ 751923 w 1900583"/>
                <a:gd name="connsiteY10" fmla="*/ 584990 h 5687298"/>
                <a:gd name="connsiteX11" fmla="*/ 751923 w 1900583"/>
                <a:gd name="connsiteY11" fmla="*/ 2350437 h 5687298"/>
                <a:gd name="connsiteX12" fmla="*/ 777216 w 1900583"/>
                <a:gd name="connsiteY12" fmla="*/ 2375730 h 5687298"/>
                <a:gd name="connsiteX13" fmla="*/ 882001 w 1900583"/>
                <a:gd name="connsiteY13" fmla="*/ 2375730 h 5687298"/>
                <a:gd name="connsiteX14" fmla="*/ 1137098 w 1900583"/>
                <a:gd name="connsiteY14" fmla="*/ 2120632 h 5687298"/>
                <a:gd name="connsiteX15" fmla="*/ 1137098 w 1900583"/>
                <a:gd name="connsiteY15" fmla="*/ 814071 h 5687298"/>
                <a:gd name="connsiteX16" fmla="*/ 882001 w 1900583"/>
                <a:gd name="connsiteY16" fmla="*/ 558974 h 5687298"/>
                <a:gd name="connsiteX17" fmla="*/ 777216 w 1900583"/>
                <a:gd name="connsiteY17" fmla="*/ 558974 h 5687298"/>
                <a:gd name="connsiteX18" fmla="*/ 30713 w 1900583"/>
                <a:gd name="connsiteY18" fmla="*/ 5420 h 5687298"/>
                <a:gd name="connsiteX19" fmla="*/ 1098797 w 1900583"/>
                <a:gd name="connsiteY19" fmla="*/ 5420 h 5687298"/>
                <a:gd name="connsiteX20" fmla="*/ 1895886 w 1900583"/>
                <a:gd name="connsiteY20" fmla="*/ 802509 h 5687298"/>
                <a:gd name="connsiteX21" fmla="*/ 1895886 w 1900583"/>
                <a:gd name="connsiteY21" fmla="*/ 1921179 h 5687298"/>
                <a:gd name="connsiteX22" fmla="*/ 1408094 w 1900583"/>
                <a:gd name="connsiteY22" fmla="*/ 2589636 h 5687298"/>
                <a:gd name="connsiteX23" fmla="*/ 1408094 w 1900583"/>
                <a:gd name="connsiteY23" fmla="*/ 2606257 h 5687298"/>
                <a:gd name="connsiteX24" fmla="*/ 1895886 w 1900583"/>
                <a:gd name="connsiteY24" fmla="*/ 3274713 h 5687298"/>
                <a:gd name="connsiteX25" fmla="*/ 1895886 w 1900583"/>
                <a:gd name="connsiteY25" fmla="*/ 4982348 h 5687298"/>
                <a:gd name="connsiteX26" fmla="*/ 1192743 w 1900583"/>
                <a:gd name="connsiteY26" fmla="*/ 5685492 h 5687298"/>
                <a:gd name="connsiteX27" fmla="*/ 30713 w 1900583"/>
                <a:gd name="connsiteY27" fmla="*/ 5685492 h 5687298"/>
                <a:gd name="connsiteX28" fmla="*/ 5420 w 1900583"/>
                <a:gd name="connsiteY28" fmla="*/ 5660199 h 5687298"/>
                <a:gd name="connsiteX29" fmla="*/ 5420 w 1900583"/>
                <a:gd name="connsiteY29" fmla="*/ 30713 h 5687298"/>
                <a:gd name="connsiteX30" fmla="*/ 30713 w 1900583"/>
                <a:gd name="connsiteY30" fmla="*/ 5420 h 56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0583" h="5687298">
                  <a:moveTo>
                    <a:pt x="777216" y="2935788"/>
                  </a:moveTo>
                  <a:cubicBezTo>
                    <a:pt x="762763" y="2935788"/>
                    <a:pt x="751923" y="2948796"/>
                    <a:pt x="751923" y="2961081"/>
                  </a:cubicBezTo>
                  <a:cubicBezTo>
                    <a:pt x="751923" y="5129047"/>
                    <a:pt x="751923" y="5129047"/>
                    <a:pt x="751923" y="5129047"/>
                  </a:cubicBezTo>
                  <a:cubicBezTo>
                    <a:pt x="751923" y="5142055"/>
                    <a:pt x="762763" y="5154340"/>
                    <a:pt x="777216" y="5154340"/>
                  </a:cubicBezTo>
                  <a:cubicBezTo>
                    <a:pt x="903680" y="5154340"/>
                    <a:pt x="903680" y="5154340"/>
                    <a:pt x="903680" y="5154340"/>
                  </a:cubicBezTo>
                  <a:cubicBezTo>
                    <a:pt x="1044598" y="5154340"/>
                    <a:pt x="1158778" y="5040161"/>
                    <a:pt x="1158778" y="4899243"/>
                  </a:cubicBezTo>
                  <a:cubicBezTo>
                    <a:pt x="1158778" y="3190162"/>
                    <a:pt x="1158778" y="3190162"/>
                    <a:pt x="1158778" y="3190162"/>
                  </a:cubicBezTo>
                  <a:cubicBezTo>
                    <a:pt x="1158778" y="3049245"/>
                    <a:pt x="1044598" y="2935065"/>
                    <a:pt x="903680" y="2935065"/>
                  </a:cubicBezTo>
                  <a:lnTo>
                    <a:pt x="777216" y="2935065"/>
                  </a:lnTo>
                  <a:close/>
                  <a:moveTo>
                    <a:pt x="777216" y="559697"/>
                  </a:moveTo>
                  <a:cubicBezTo>
                    <a:pt x="762763" y="559697"/>
                    <a:pt x="751923" y="570536"/>
                    <a:pt x="751923" y="584990"/>
                  </a:cubicBezTo>
                  <a:cubicBezTo>
                    <a:pt x="751923" y="2350437"/>
                    <a:pt x="751923" y="2350437"/>
                    <a:pt x="751923" y="2350437"/>
                  </a:cubicBezTo>
                  <a:cubicBezTo>
                    <a:pt x="751923" y="2364890"/>
                    <a:pt x="762763" y="2375730"/>
                    <a:pt x="777216" y="2375730"/>
                  </a:cubicBezTo>
                  <a:cubicBezTo>
                    <a:pt x="882001" y="2375730"/>
                    <a:pt x="882001" y="2375730"/>
                    <a:pt x="882001" y="2375730"/>
                  </a:cubicBezTo>
                  <a:cubicBezTo>
                    <a:pt x="1022919" y="2375730"/>
                    <a:pt x="1137098" y="2261550"/>
                    <a:pt x="1137098" y="2120632"/>
                  </a:cubicBezTo>
                  <a:cubicBezTo>
                    <a:pt x="1137098" y="814071"/>
                    <a:pt x="1137098" y="814071"/>
                    <a:pt x="1137098" y="814071"/>
                  </a:cubicBezTo>
                  <a:cubicBezTo>
                    <a:pt x="1137098" y="673154"/>
                    <a:pt x="1022919" y="558974"/>
                    <a:pt x="882001" y="558974"/>
                  </a:cubicBezTo>
                  <a:lnTo>
                    <a:pt x="777216" y="558974"/>
                  </a:lnTo>
                  <a:close/>
                  <a:moveTo>
                    <a:pt x="30713" y="5420"/>
                  </a:moveTo>
                  <a:cubicBezTo>
                    <a:pt x="1098797" y="5420"/>
                    <a:pt x="1098797" y="5420"/>
                    <a:pt x="1098797" y="5420"/>
                  </a:cubicBezTo>
                  <a:cubicBezTo>
                    <a:pt x="1539617" y="5420"/>
                    <a:pt x="1895886" y="361689"/>
                    <a:pt x="1895886" y="802509"/>
                  </a:cubicBezTo>
                  <a:cubicBezTo>
                    <a:pt x="1895886" y="1921179"/>
                    <a:pt x="1895886" y="1921179"/>
                    <a:pt x="1895886" y="1921179"/>
                  </a:cubicBezTo>
                  <a:cubicBezTo>
                    <a:pt x="1895886" y="2235535"/>
                    <a:pt x="1691375" y="2499304"/>
                    <a:pt x="1408094" y="2589636"/>
                  </a:cubicBezTo>
                  <a:cubicBezTo>
                    <a:pt x="1408094" y="2606257"/>
                    <a:pt x="1408094" y="2606257"/>
                    <a:pt x="1408094" y="2606257"/>
                  </a:cubicBezTo>
                  <a:cubicBezTo>
                    <a:pt x="1692098" y="2696589"/>
                    <a:pt x="1895886" y="2962526"/>
                    <a:pt x="1895886" y="3274713"/>
                  </a:cubicBezTo>
                  <a:cubicBezTo>
                    <a:pt x="1895886" y="4982348"/>
                    <a:pt x="1895886" y="4982348"/>
                    <a:pt x="1895886" y="4982348"/>
                  </a:cubicBezTo>
                  <a:cubicBezTo>
                    <a:pt x="1895886" y="5371137"/>
                    <a:pt x="1581531" y="5685492"/>
                    <a:pt x="1192743" y="5685492"/>
                  </a:cubicBezTo>
                  <a:cubicBezTo>
                    <a:pt x="30713" y="5685492"/>
                    <a:pt x="30713" y="5685492"/>
                    <a:pt x="30713" y="5685492"/>
                  </a:cubicBezTo>
                  <a:cubicBezTo>
                    <a:pt x="17705" y="5685492"/>
                    <a:pt x="5420" y="5672484"/>
                    <a:pt x="5420" y="5660199"/>
                  </a:cubicBezTo>
                  <a:cubicBezTo>
                    <a:pt x="5420" y="30713"/>
                    <a:pt x="5420" y="30713"/>
                    <a:pt x="5420" y="30713"/>
                  </a:cubicBezTo>
                  <a:cubicBezTo>
                    <a:pt x="5420" y="16260"/>
                    <a:pt x="18428" y="5420"/>
                    <a:pt x="30713" y="542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EF107ACF-89FF-4EBB-B690-FE6DAFC04B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488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FAA9B63E-7070-460A-B9B6-2967B5DE0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387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5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47854DF8-636C-48D4-8A6C-B981CDF251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ett medieklipp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5144316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B1AD83D-E36E-4F16-8C67-27F15AB76E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5" y="5762264"/>
            <a:ext cx="547200" cy="62067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A84D9D25-A056-4F9E-BC24-2AF333259E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178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6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47854DF8-636C-48D4-8A6C-B981CDF251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5158716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B1AD83D-E36E-4F16-8C67-27F15AB76E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5" y="5762264"/>
            <a:ext cx="547200" cy="62067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17C57D0B-59F8-4B46-9D6A-7C1EFCD0F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45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7C27ACB-6EE2-4232-ADF9-7E3FAE2F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5F39AEF-6B83-4A1F-88B8-260069A1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9F8DB89C-BC78-41A2-BE5C-20929238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8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2">
    <p:bg bwMode="lt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6EE341-152C-4B7D-BCAA-998BE35C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A1DD2E2-2D51-4A3B-9C71-385E1B97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57EE97F-7B20-41BC-A2E5-F2775CF6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28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3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3814667-9318-45E4-ADBE-B0F4465B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2024-10-11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E9A082C-BAD0-4607-8BD1-DBC8961D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F42A3B9-8A52-4C46-8AEE-34646018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823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E7CC2552-3E36-4395-8FFB-71F0E02F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809450"/>
            <a:ext cx="851535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42663DD-2093-4B94-B16D-D2ED61DD2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4766" y="2821894"/>
            <a:ext cx="8515350" cy="2733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27DED6-7C45-4BFF-BA19-9EB26FD48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4766" y="6117397"/>
            <a:ext cx="1216486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DD6FA40D-1A6B-47F3-AD8F-738E56F60A5B}" type="datetime1">
              <a:rPr lang="sv-SE" smtClean="0"/>
              <a:pPr/>
              <a:t>2024-10-11</a:t>
            </a:fld>
            <a:endParaRPr lang="sv-SE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B319D03-8C02-49E4-9E11-08A87F0D6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17397"/>
            <a:ext cx="411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DE0324-73A0-419D-8DD6-D50D96864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106" y="6117397"/>
            <a:ext cx="590550" cy="3600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5" name="Bild 1">
            <a:extLst>
              <a:ext uri="{FF2B5EF4-FFF2-40B4-BE49-F238E27FC236}">
                <a16:creationId xmlns:a16="http://schemas.microsoft.com/office/drawing/2014/main" id="{2F403638-799E-4113-8DCD-875F099FF5FF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739455" y="5762264"/>
            <a:ext cx="547200" cy="620674"/>
            <a:chOff x="-5735959" y="-2756567"/>
            <a:chExt cx="6052559" cy="6865228"/>
          </a:xfrm>
          <a:solidFill>
            <a:schemeClr val="tx1"/>
          </a:solidFill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AE5E74F8-CEA1-4737-A3E3-5920FA89D976}"/>
                </a:ext>
              </a:extLst>
            </p:cNvPr>
            <p:cNvSpPr/>
            <p:nvPr/>
          </p:nvSpPr>
          <p:spPr bwMode="black">
            <a:xfrm>
              <a:off x="-3647168" y="-2756567"/>
              <a:ext cx="1922259" cy="6865228"/>
            </a:xfrm>
            <a:custGeom>
              <a:avLst/>
              <a:gdLst>
                <a:gd name="connsiteX0" fmla="*/ 1176122 w 1922263"/>
                <a:gd name="connsiteY0" fmla="*/ 778661 h 6865226"/>
                <a:gd name="connsiteX1" fmla="*/ 962938 w 1922263"/>
                <a:gd name="connsiteY1" fmla="*/ 566923 h 6865226"/>
                <a:gd name="connsiteX2" fmla="*/ 751200 w 1922263"/>
                <a:gd name="connsiteY2" fmla="*/ 778661 h 6865226"/>
                <a:gd name="connsiteX3" fmla="*/ 751200 w 1922263"/>
                <a:gd name="connsiteY3" fmla="*/ 6108245 h 6865226"/>
                <a:gd name="connsiteX4" fmla="*/ 962938 w 1922263"/>
                <a:gd name="connsiteY4" fmla="*/ 6319983 h 6865226"/>
                <a:gd name="connsiteX5" fmla="*/ 1176122 w 1922263"/>
                <a:gd name="connsiteY5" fmla="*/ 6108245 h 6865226"/>
                <a:gd name="connsiteX6" fmla="*/ 1176122 w 1922263"/>
                <a:gd name="connsiteY6" fmla="*/ 4187427 h 6865226"/>
                <a:gd name="connsiteX7" fmla="*/ 1201415 w 1922263"/>
                <a:gd name="connsiteY7" fmla="*/ 4162134 h 6865226"/>
                <a:gd name="connsiteX8" fmla="*/ 1895164 w 1922263"/>
                <a:gd name="connsiteY8" fmla="*/ 4162134 h 6865226"/>
                <a:gd name="connsiteX9" fmla="*/ 1920457 w 1922263"/>
                <a:gd name="connsiteY9" fmla="*/ 4187427 h 6865226"/>
                <a:gd name="connsiteX10" fmla="*/ 1920457 w 1922263"/>
                <a:gd name="connsiteY10" fmla="*/ 6124144 h 6865226"/>
                <a:gd name="connsiteX11" fmla="*/ 962938 w 1922263"/>
                <a:gd name="connsiteY11" fmla="*/ 6864866 h 6865226"/>
                <a:gd name="connsiteX12" fmla="*/ 5420 w 1922263"/>
                <a:gd name="connsiteY12" fmla="*/ 6124144 h 6865226"/>
                <a:gd name="connsiteX13" fmla="*/ 5420 w 1922263"/>
                <a:gd name="connsiteY13" fmla="*/ 745419 h 6865226"/>
                <a:gd name="connsiteX14" fmla="*/ 962938 w 1922263"/>
                <a:gd name="connsiteY14" fmla="*/ 5420 h 6865226"/>
                <a:gd name="connsiteX15" fmla="*/ 1920457 w 1922263"/>
                <a:gd name="connsiteY15" fmla="*/ 746142 h 6865226"/>
                <a:gd name="connsiteX16" fmla="*/ 1920457 w 1922263"/>
                <a:gd name="connsiteY16" fmla="*/ 2659733 h 6865226"/>
                <a:gd name="connsiteX17" fmla="*/ 1895164 w 1922263"/>
                <a:gd name="connsiteY17" fmla="*/ 2685026 h 6865226"/>
                <a:gd name="connsiteX18" fmla="*/ 1201415 w 1922263"/>
                <a:gd name="connsiteY18" fmla="*/ 2685026 h 6865226"/>
                <a:gd name="connsiteX19" fmla="*/ 1176122 w 1922263"/>
                <a:gd name="connsiteY19" fmla="*/ 2659733 h 6865226"/>
                <a:gd name="connsiteX20" fmla="*/ 1176122 w 1922263"/>
                <a:gd name="connsiteY20" fmla="*/ 778661 h 686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2263" h="6865226">
                  <a:moveTo>
                    <a:pt x="1176122" y="778661"/>
                  </a:moveTo>
                  <a:cubicBezTo>
                    <a:pt x="1176122" y="660868"/>
                    <a:pt x="1080009" y="566923"/>
                    <a:pt x="962938" y="566923"/>
                  </a:cubicBezTo>
                  <a:cubicBezTo>
                    <a:pt x="847313" y="566923"/>
                    <a:pt x="751200" y="660868"/>
                    <a:pt x="751200" y="778661"/>
                  </a:cubicBezTo>
                  <a:cubicBezTo>
                    <a:pt x="751200" y="6108245"/>
                    <a:pt x="751200" y="6108245"/>
                    <a:pt x="751200" y="6108245"/>
                  </a:cubicBezTo>
                  <a:cubicBezTo>
                    <a:pt x="751200" y="6226038"/>
                    <a:pt x="847313" y="6319983"/>
                    <a:pt x="962938" y="6319983"/>
                  </a:cubicBezTo>
                  <a:cubicBezTo>
                    <a:pt x="1080731" y="6319983"/>
                    <a:pt x="1176122" y="6226038"/>
                    <a:pt x="1176122" y="6108245"/>
                  </a:cubicBezTo>
                  <a:cubicBezTo>
                    <a:pt x="1176122" y="4187427"/>
                    <a:pt x="1176122" y="4187427"/>
                    <a:pt x="1176122" y="4187427"/>
                  </a:cubicBezTo>
                  <a:cubicBezTo>
                    <a:pt x="1176122" y="4172974"/>
                    <a:pt x="1186962" y="4162134"/>
                    <a:pt x="1201415" y="4162134"/>
                  </a:cubicBezTo>
                  <a:cubicBezTo>
                    <a:pt x="1895164" y="4162134"/>
                    <a:pt x="1895164" y="4162134"/>
                    <a:pt x="1895164" y="4162134"/>
                  </a:cubicBezTo>
                  <a:cubicBezTo>
                    <a:pt x="1909617" y="4162134"/>
                    <a:pt x="1920457" y="4172974"/>
                    <a:pt x="1920457" y="4187427"/>
                  </a:cubicBezTo>
                  <a:cubicBezTo>
                    <a:pt x="1920457" y="6124144"/>
                    <a:pt x="1920457" y="6124144"/>
                    <a:pt x="1920457" y="6124144"/>
                  </a:cubicBezTo>
                  <a:cubicBezTo>
                    <a:pt x="1920457" y="6534612"/>
                    <a:pt x="1492645" y="6864866"/>
                    <a:pt x="962938" y="6864866"/>
                  </a:cubicBezTo>
                  <a:cubicBezTo>
                    <a:pt x="435400" y="6864866"/>
                    <a:pt x="5420" y="6533889"/>
                    <a:pt x="5420" y="6124144"/>
                  </a:cubicBezTo>
                  <a:cubicBezTo>
                    <a:pt x="5420" y="745419"/>
                    <a:pt x="5420" y="745419"/>
                    <a:pt x="5420" y="745419"/>
                  </a:cubicBezTo>
                  <a:cubicBezTo>
                    <a:pt x="5420" y="337841"/>
                    <a:pt x="435400" y="5420"/>
                    <a:pt x="962938" y="5420"/>
                  </a:cubicBezTo>
                  <a:cubicBezTo>
                    <a:pt x="1492645" y="5420"/>
                    <a:pt x="1920457" y="337841"/>
                    <a:pt x="1920457" y="746142"/>
                  </a:cubicBezTo>
                  <a:cubicBezTo>
                    <a:pt x="1920457" y="2659733"/>
                    <a:pt x="1920457" y="2659733"/>
                    <a:pt x="1920457" y="2659733"/>
                  </a:cubicBezTo>
                  <a:cubicBezTo>
                    <a:pt x="1920457" y="2674186"/>
                    <a:pt x="1909617" y="2685026"/>
                    <a:pt x="1895164" y="2685026"/>
                  </a:cubicBezTo>
                  <a:cubicBezTo>
                    <a:pt x="1201415" y="2685026"/>
                    <a:pt x="1201415" y="2685026"/>
                    <a:pt x="1201415" y="2685026"/>
                  </a:cubicBezTo>
                  <a:cubicBezTo>
                    <a:pt x="1186962" y="2685026"/>
                    <a:pt x="1176122" y="2674186"/>
                    <a:pt x="1176122" y="2659733"/>
                  </a:cubicBezTo>
                  <a:lnTo>
                    <a:pt x="1176122" y="7786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26D430B5-46AA-49E3-A523-30C658742042}"/>
                </a:ext>
              </a:extLst>
            </p:cNvPr>
            <p:cNvSpPr/>
            <p:nvPr/>
          </p:nvSpPr>
          <p:spPr bwMode="black">
            <a:xfrm>
              <a:off x="-5735959" y="-2118466"/>
              <a:ext cx="1951173" cy="5860737"/>
            </a:xfrm>
            <a:custGeom>
              <a:avLst/>
              <a:gdLst>
                <a:gd name="connsiteX0" fmla="*/ 31033 w 1951169"/>
                <a:gd name="connsiteY0" fmla="*/ 746142 h 5860735"/>
                <a:gd name="connsiteX1" fmla="*/ 69334 w 1951169"/>
                <a:gd name="connsiteY1" fmla="*/ 1853973 h 5860735"/>
                <a:gd name="connsiteX2" fmla="*/ 757302 w 1951169"/>
                <a:gd name="connsiteY2" fmla="*/ 3088991 h 5860735"/>
                <a:gd name="connsiteX3" fmla="*/ 1200289 w 1951169"/>
                <a:gd name="connsiteY3" fmla="*/ 4095650 h 5860735"/>
                <a:gd name="connsiteX4" fmla="*/ 1200289 w 1951169"/>
                <a:gd name="connsiteY4" fmla="*/ 5073402 h 5860735"/>
                <a:gd name="connsiteX5" fmla="*/ 988551 w 1951169"/>
                <a:gd name="connsiteY5" fmla="*/ 5285141 h 5860735"/>
                <a:gd name="connsiteX6" fmla="*/ 776813 w 1951169"/>
                <a:gd name="connsiteY6" fmla="*/ 5073402 h 5860735"/>
                <a:gd name="connsiteX7" fmla="*/ 776813 w 1951169"/>
                <a:gd name="connsiteY7" fmla="*/ 3575338 h 5860735"/>
                <a:gd name="connsiteX8" fmla="*/ 749352 w 1951169"/>
                <a:gd name="connsiteY8" fmla="*/ 3550045 h 5860735"/>
                <a:gd name="connsiteX9" fmla="*/ 55603 w 1951169"/>
                <a:gd name="connsiteY9" fmla="*/ 3550045 h 5860735"/>
                <a:gd name="connsiteX10" fmla="*/ 30310 w 1951169"/>
                <a:gd name="connsiteY10" fmla="*/ 3575338 h 5860735"/>
                <a:gd name="connsiteX11" fmla="*/ 30310 w 1951169"/>
                <a:gd name="connsiteY11" fmla="*/ 5118207 h 5860735"/>
                <a:gd name="connsiteX12" fmla="*/ 987829 w 1951169"/>
                <a:gd name="connsiteY12" fmla="*/ 5858929 h 5860735"/>
                <a:gd name="connsiteX13" fmla="*/ 1945347 w 1951169"/>
                <a:gd name="connsiteY13" fmla="*/ 5118207 h 5860735"/>
                <a:gd name="connsiteX14" fmla="*/ 1945347 w 1951169"/>
                <a:gd name="connsiteY14" fmla="*/ 4095650 h 5860735"/>
                <a:gd name="connsiteX15" fmla="*/ 1502359 w 1951169"/>
                <a:gd name="connsiteY15" fmla="*/ 2872194 h 5860735"/>
                <a:gd name="connsiteX16" fmla="*/ 815114 w 1951169"/>
                <a:gd name="connsiteY16" fmla="*/ 1636453 h 5860735"/>
                <a:gd name="connsiteX17" fmla="*/ 776813 w 1951169"/>
                <a:gd name="connsiteY17" fmla="*/ 716513 h 5860735"/>
                <a:gd name="connsiteX18" fmla="*/ 988551 w 1951169"/>
                <a:gd name="connsiteY18" fmla="*/ 504775 h 5860735"/>
                <a:gd name="connsiteX19" fmla="*/ 1200289 w 1951169"/>
                <a:gd name="connsiteY19" fmla="*/ 716513 h 5860735"/>
                <a:gd name="connsiteX20" fmla="*/ 1200289 w 1951169"/>
                <a:gd name="connsiteY20" fmla="*/ 2048367 h 5860735"/>
                <a:gd name="connsiteX21" fmla="*/ 1225582 w 1951169"/>
                <a:gd name="connsiteY21" fmla="*/ 2073660 h 5860735"/>
                <a:gd name="connsiteX22" fmla="*/ 1919331 w 1951169"/>
                <a:gd name="connsiteY22" fmla="*/ 2073660 h 5860735"/>
                <a:gd name="connsiteX23" fmla="*/ 1946792 w 1951169"/>
                <a:gd name="connsiteY23" fmla="*/ 2048367 h 5860735"/>
                <a:gd name="connsiteX24" fmla="*/ 1946792 w 1951169"/>
                <a:gd name="connsiteY24" fmla="*/ 745419 h 5860735"/>
                <a:gd name="connsiteX25" fmla="*/ 988551 w 1951169"/>
                <a:gd name="connsiteY25" fmla="*/ 5420 h 5860735"/>
                <a:gd name="connsiteX26" fmla="*/ 31033 w 1951169"/>
                <a:gd name="connsiteY26" fmla="*/ 746142 h 58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1169" h="5860735">
                  <a:moveTo>
                    <a:pt x="31033" y="746142"/>
                  </a:moveTo>
                  <a:cubicBezTo>
                    <a:pt x="-14494" y="1056884"/>
                    <a:pt x="2127" y="1566356"/>
                    <a:pt x="69334" y="1853973"/>
                  </a:cubicBezTo>
                  <a:cubicBezTo>
                    <a:pt x="143044" y="2166160"/>
                    <a:pt x="565798" y="2796315"/>
                    <a:pt x="757302" y="3088991"/>
                  </a:cubicBezTo>
                  <a:cubicBezTo>
                    <a:pt x="948805" y="3381666"/>
                    <a:pt x="1203903" y="3688795"/>
                    <a:pt x="1200289" y="4095650"/>
                  </a:cubicBezTo>
                  <a:cubicBezTo>
                    <a:pt x="1200289" y="5073402"/>
                    <a:pt x="1200289" y="5073402"/>
                    <a:pt x="1200289" y="5073402"/>
                  </a:cubicBezTo>
                  <a:cubicBezTo>
                    <a:pt x="1200289" y="5191196"/>
                    <a:pt x="1104176" y="5285141"/>
                    <a:pt x="988551" y="5285141"/>
                  </a:cubicBezTo>
                  <a:cubicBezTo>
                    <a:pt x="870758" y="5285141"/>
                    <a:pt x="776813" y="5191196"/>
                    <a:pt x="776813" y="5073402"/>
                  </a:cubicBezTo>
                  <a:cubicBezTo>
                    <a:pt x="776813" y="3575338"/>
                    <a:pt x="776813" y="3575338"/>
                    <a:pt x="776813" y="3575338"/>
                  </a:cubicBezTo>
                  <a:cubicBezTo>
                    <a:pt x="776813" y="3562330"/>
                    <a:pt x="763805" y="3550045"/>
                    <a:pt x="749352" y="3550045"/>
                  </a:cubicBezTo>
                  <a:cubicBezTo>
                    <a:pt x="55603" y="3550045"/>
                    <a:pt x="55603" y="3550045"/>
                    <a:pt x="55603" y="3550045"/>
                  </a:cubicBezTo>
                  <a:cubicBezTo>
                    <a:pt x="41150" y="3550045"/>
                    <a:pt x="30310" y="3563053"/>
                    <a:pt x="30310" y="3575338"/>
                  </a:cubicBezTo>
                  <a:cubicBezTo>
                    <a:pt x="30310" y="5118207"/>
                    <a:pt x="30310" y="5118207"/>
                    <a:pt x="30310" y="5118207"/>
                  </a:cubicBezTo>
                  <a:cubicBezTo>
                    <a:pt x="30310" y="5526508"/>
                    <a:pt x="458845" y="5858929"/>
                    <a:pt x="987829" y="5858929"/>
                  </a:cubicBezTo>
                  <a:cubicBezTo>
                    <a:pt x="1515367" y="5858929"/>
                    <a:pt x="1945347" y="5526508"/>
                    <a:pt x="1945347" y="5118207"/>
                  </a:cubicBezTo>
                  <a:cubicBezTo>
                    <a:pt x="1945347" y="4095650"/>
                    <a:pt x="1945347" y="4095650"/>
                    <a:pt x="1945347" y="4095650"/>
                  </a:cubicBezTo>
                  <a:cubicBezTo>
                    <a:pt x="1941734" y="3396119"/>
                    <a:pt x="1750230" y="3293502"/>
                    <a:pt x="1502359" y="2872194"/>
                  </a:cubicBezTo>
                  <a:cubicBezTo>
                    <a:pt x="1324586" y="2570847"/>
                    <a:pt x="887379" y="1949363"/>
                    <a:pt x="815114" y="1636453"/>
                  </a:cubicBezTo>
                  <a:cubicBezTo>
                    <a:pt x="747907" y="1348836"/>
                    <a:pt x="750075" y="1018583"/>
                    <a:pt x="776813" y="716513"/>
                  </a:cubicBezTo>
                  <a:cubicBezTo>
                    <a:pt x="776813" y="600888"/>
                    <a:pt x="870758" y="504775"/>
                    <a:pt x="988551" y="504775"/>
                  </a:cubicBezTo>
                  <a:cubicBezTo>
                    <a:pt x="1104176" y="504775"/>
                    <a:pt x="1200289" y="600888"/>
                    <a:pt x="1200289" y="716513"/>
                  </a:cubicBezTo>
                  <a:cubicBezTo>
                    <a:pt x="1200289" y="2048367"/>
                    <a:pt x="1200289" y="2048367"/>
                    <a:pt x="1200289" y="2048367"/>
                  </a:cubicBezTo>
                  <a:cubicBezTo>
                    <a:pt x="1200289" y="2062820"/>
                    <a:pt x="1211129" y="2073660"/>
                    <a:pt x="1225582" y="2073660"/>
                  </a:cubicBezTo>
                  <a:cubicBezTo>
                    <a:pt x="1919331" y="2073660"/>
                    <a:pt x="1919331" y="2073660"/>
                    <a:pt x="1919331" y="2073660"/>
                  </a:cubicBezTo>
                  <a:cubicBezTo>
                    <a:pt x="1933784" y="2073660"/>
                    <a:pt x="1946792" y="2062820"/>
                    <a:pt x="1946792" y="2048367"/>
                  </a:cubicBezTo>
                  <a:cubicBezTo>
                    <a:pt x="1946792" y="745419"/>
                    <a:pt x="1946792" y="745419"/>
                    <a:pt x="1946792" y="745419"/>
                  </a:cubicBezTo>
                  <a:cubicBezTo>
                    <a:pt x="1946070" y="335673"/>
                    <a:pt x="1516090" y="5420"/>
                    <a:pt x="988551" y="5420"/>
                  </a:cubicBezTo>
                  <a:cubicBezTo>
                    <a:pt x="459567" y="5420"/>
                    <a:pt x="31033" y="335673"/>
                    <a:pt x="31033" y="74614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60780B84-A019-4B75-9F4C-7897F1FA975A}"/>
                </a:ext>
              </a:extLst>
            </p:cNvPr>
            <p:cNvSpPr/>
            <p:nvPr/>
          </p:nvSpPr>
          <p:spPr bwMode="black">
            <a:xfrm>
              <a:off x="-1583985" y="-2060651"/>
              <a:ext cx="1900585" cy="5687300"/>
            </a:xfrm>
            <a:custGeom>
              <a:avLst/>
              <a:gdLst>
                <a:gd name="connsiteX0" fmla="*/ 777216 w 1900583"/>
                <a:gd name="connsiteY0" fmla="*/ 2935788 h 5687298"/>
                <a:gd name="connsiteX1" fmla="*/ 751923 w 1900583"/>
                <a:gd name="connsiteY1" fmla="*/ 2961081 h 5687298"/>
                <a:gd name="connsiteX2" fmla="*/ 751923 w 1900583"/>
                <a:gd name="connsiteY2" fmla="*/ 5129047 h 5687298"/>
                <a:gd name="connsiteX3" fmla="*/ 777216 w 1900583"/>
                <a:gd name="connsiteY3" fmla="*/ 5154340 h 5687298"/>
                <a:gd name="connsiteX4" fmla="*/ 903680 w 1900583"/>
                <a:gd name="connsiteY4" fmla="*/ 5154340 h 5687298"/>
                <a:gd name="connsiteX5" fmla="*/ 1158778 w 1900583"/>
                <a:gd name="connsiteY5" fmla="*/ 4899243 h 5687298"/>
                <a:gd name="connsiteX6" fmla="*/ 1158778 w 1900583"/>
                <a:gd name="connsiteY6" fmla="*/ 3190162 h 5687298"/>
                <a:gd name="connsiteX7" fmla="*/ 903680 w 1900583"/>
                <a:gd name="connsiteY7" fmla="*/ 2935065 h 5687298"/>
                <a:gd name="connsiteX8" fmla="*/ 777216 w 1900583"/>
                <a:gd name="connsiteY8" fmla="*/ 2935065 h 5687298"/>
                <a:gd name="connsiteX9" fmla="*/ 777216 w 1900583"/>
                <a:gd name="connsiteY9" fmla="*/ 559697 h 5687298"/>
                <a:gd name="connsiteX10" fmla="*/ 751923 w 1900583"/>
                <a:gd name="connsiteY10" fmla="*/ 584990 h 5687298"/>
                <a:gd name="connsiteX11" fmla="*/ 751923 w 1900583"/>
                <a:gd name="connsiteY11" fmla="*/ 2350437 h 5687298"/>
                <a:gd name="connsiteX12" fmla="*/ 777216 w 1900583"/>
                <a:gd name="connsiteY12" fmla="*/ 2375730 h 5687298"/>
                <a:gd name="connsiteX13" fmla="*/ 882001 w 1900583"/>
                <a:gd name="connsiteY13" fmla="*/ 2375730 h 5687298"/>
                <a:gd name="connsiteX14" fmla="*/ 1137098 w 1900583"/>
                <a:gd name="connsiteY14" fmla="*/ 2120632 h 5687298"/>
                <a:gd name="connsiteX15" fmla="*/ 1137098 w 1900583"/>
                <a:gd name="connsiteY15" fmla="*/ 814071 h 5687298"/>
                <a:gd name="connsiteX16" fmla="*/ 882001 w 1900583"/>
                <a:gd name="connsiteY16" fmla="*/ 558974 h 5687298"/>
                <a:gd name="connsiteX17" fmla="*/ 777216 w 1900583"/>
                <a:gd name="connsiteY17" fmla="*/ 558974 h 5687298"/>
                <a:gd name="connsiteX18" fmla="*/ 30713 w 1900583"/>
                <a:gd name="connsiteY18" fmla="*/ 5420 h 5687298"/>
                <a:gd name="connsiteX19" fmla="*/ 1098797 w 1900583"/>
                <a:gd name="connsiteY19" fmla="*/ 5420 h 5687298"/>
                <a:gd name="connsiteX20" fmla="*/ 1895886 w 1900583"/>
                <a:gd name="connsiteY20" fmla="*/ 802509 h 5687298"/>
                <a:gd name="connsiteX21" fmla="*/ 1895886 w 1900583"/>
                <a:gd name="connsiteY21" fmla="*/ 1921179 h 5687298"/>
                <a:gd name="connsiteX22" fmla="*/ 1408094 w 1900583"/>
                <a:gd name="connsiteY22" fmla="*/ 2589636 h 5687298"/>
                <a:gd name="connsiteX23" fmla="*/ 1408094 w 1900583"/>
                <a:gd name="connsiteY23" fmla="*/ 2606257 h 5687298"/>
                <a:gd name="connsiteX24" fmla="*/ 1895886 w 1900583"/>
                <a:gd name="connsiteY24" fmla="*/ 3274713 h 5687298"/>
                <a:gd name="connsiteX25" fmla="*/ 1895886 w 1900583"/>
                <a:gd name="connsiteY25" fmla="*/ 4982348 h 5687298"/>
                <a:gd name="connsiteX26" fmla="*/ 1192743 w 1900583"/>
                <a:gd name="connsiteY26" fmla="*/ 5685492 h 5687298"/>
                <a:gd name="connsiteX27" fmla="*/ 30713 w 1900583"/>
                <a:gd name="connsiteY27" fmla="*/ 5685492 h 5687298"/>
                <a:gd name="connsiteX28" fmla="*/ 5420 w 1900583"/>
                <a:gd name="connsiteY28" fmla="*/ 5660199 h 5687298"/>
                <a:gd name="connsiteX29" fmla="*/ 5420 w 1900583"/>
                <a:gd name="connsiteY29" fmla="*/ 30713 h 5687298"/>
                <a:gd name="connsiteX30" fmla="*/ 30713 w 1900583"/>
                <a:gd name="connsiteY30" fmla="*/ 5420 h 56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0583" h="5687298">
                  <a:moveTo>
                    <a:pt x="777216" y="2935788"/>
                  </a:moveTo>
                  <a:cubicBezTo>
                    <a:pt x="762763" y="2935788"/>
                    <a:pt x="751923" y="2948796"/>
                    <a:pt x="751923" y="2961081"/>
                  </a:cubicBezTo>
                  <a:cubicBezTo>
                    <a:pt x="751923" y="5129047"/>
                    <a:pt x="751923" y="5129047"/>
                    <a:pt x="751923" y="5129047"/>
                  </a:cubicBezTo>
                  <a:cubicBezTo>
                    <a:pt x="751923" y="5142055"/>
                    <a:pt x="762763" y="5154340"/>
                    <a:pt x="777216" y="5154340"/>
                  </a:cubicBezTo>
                  <a:cubicBezTo>
                    <a:pt x="903680" y="5154340"/>
                    <a:pt x="903680" y="5154340"/>
                    <a:pt x="903680" y="5154340"/>
                  </a:cubicBezTo>
                  <a:cubicBezTo>
                    <a:pt x="1044598" y="5154340"/>
                    <a:pt x="1158778" y="5040161"/>
                    <a:pt x="1158778" y="4899243"/>
                  </a:cubicBezTo>
                  <a:cubicBezTo>
                    <a:pt x="1158778" y="3190162"/>
                    <a:pt x="1158778" y="3190162"/>
                    <a:pt x="1158778" y="3190162"/>
                  </a:cubicBezTo>
                  <a:cubicBezTo>
                    <a:pt x="1158778" y="3049245"/>
                    <a:pt x="1044598" y="2935065"/>
                    <a:pt x="903680" y="2935065"/>
                  </a:cubicBezTo>
                  <a:lnTo>
                    <a:pt x="777216" y="2935065"/>
                  </a:lnTo>
                  <a:close/>
                  <a:moveTo>
                    <a:pt x="777216" y="559697"/>
                  </a:moveTo>
                  <a:cubicBezTo>
                    <a:pt x="762763" y="559697"/>
                    <a:pt x="751923" y="570536"/>
                    <a:pt x="751923" y="584990"/>
                  </a:cubicBezTo>
                  <a:cubicBezTo>
                    <a:pt x="751923" y="2350437"/>
                    <a:pt x="751923" y="2350437"/>
                    <a:pt x="751923" y="2350437"/>
                  </a:cubicBezTo>
                  <a:cubicBezTo>
                    <a:pt x="751923" y="2364890"/>
                    <a:pt x="762763" y="2375730"/>
                    <a:pt x="777216" y="2375730"/>
                  </a:cubicBezTo>
                  <a:cubicBezTo>
                    <a:pt x="882001" y="2375730"/>
                    <a:pt x="882001" y="2375730"/>
                    <a:pt x="882001" y="2375730"/>
                  </a:cubicBezTo>
                  <a:cubicBezTo>
                    <a:pt x="1022919" y="2375730"/>
                    <a:pt x="1137098" y="2261550"/>
                    <a:pt x="1137098" y="2120632"/>
                  </a:cubicBezTo>
                  <a:cubicBezTo>
                    <a:pt x="1137098" y="814071"/>
                    <a:pt x="1137098" y="814071"/>
                    <a:pt x="1137098" y="814071"/>
                  </a:cubicBezTo>
                  <a:cubicBezTo>
                    <a:pt x="1137098" y="673154"/>
                    <a:pt x="1022919" y="558974"/>
                    <a:pt x="882001" y="558974"/>
                  </a:cubicBezTo>
                  <a:lnTo>
                    <a:pt x="777216" y="558974"/>
                  </a:lnTo>
                  <a:close/>
                  <a:moveTo>
                    <a:pt x="30713" y="5420"/>
                  </a:moveTo>
                  <a:cubicBezTo>
                    <a:pt x="1098797" y="5420"/>
                    <a:pt x="1098797" y="5420"/>
                    <a:pt x="1098797" y="5420"/>
                  </a:cubicBezTo>
                  <a:cubicBezTo>
                    <a:pt x="1539617" y="5420"/>
                    <a:pt x="1895886" y="361689"/>
                    <a:pt x="1895886" y="802509"/>
                  </a:cubicBezTo>
                  <a:cubicBezTo>
                    <a:pt x="1895886" y="1921179"/>
                    <a:pt x="1895886" y="1921179"/>
                    <a:pt x="1895886" y="1921179"/>
                  </a:cubicBezTo>
                  <a:cubicBezTo>
                    <a:pt x="1895886" y="2235535"/>
                    <a:pt x="1691375" y="2499304"/>
                    <a:pt x="1408094" y="2589636"/>
                  </a:cubicBezTo>
                  <a:cubicBezTo>
                    <a:pt x="1408094" y="2606257"/>
                    <a:pt x="1408094" y="2606257"/>
                    <a:pt x="1408094" y="2606257"/>
                  </a:cubicBezTo>
                  <a:cubicBezTo>
                    <a:pt x="1692098" y="2696589"/>
                    <a:pt x="1895886" y="2962526"/>
                    <a:pt x="1895886" y="3274713"/>
                  </a:cubicBezTo>
                  <a:cubicBezTo>
                    <a:pt x="1895886" y="4982348"/>
                    <a:pt x="1895886" y="4982348"/>
                    <a:pt x="1895886" y="4982348"/>
                  </a:cubicBezTo>
                  <a:cubicBezTo>
                    <a:pt x="1895886" y="5371137"/>
                    <a:pt x="1581531" y="5685492"/>
                    <a:pt x="1192743" y="5685492"/>
                  </a:cubicBezTo>
                  <a:cubicBezTo>
                    <a:pt x="30713" y="5685492"/>
                    <a:pt x="30713" y="5685492"/>
                    <a:pt x="30713" y="5685492"/>
                  </a:cubicBezTo>
                  <a:cubicBezTo>
                    <a:pt x="17705" y="5685492"/>
                    <a:pt x="5420" y="5672484"/>
                    <a:pt x="5420" y="5660199"/>
                  </a:cubicBezTo>
                  <a:cubicBezTo>
                    <a:pt x="5420" y="30713"/>
                    <a:pt x="5420" y="30713"/>
                    <a:pt x="5420" y="30713"/>
                  </a:cubicBezTo>
                  <a:cubicBezTo>
                    <a:pt x="5420" y="16260"/>
                    <a:pt x="18428" y="5420"/>
                    <a:pt x="30713" y="542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8088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12" r:id="rId3"/>
    <p:sldLayoutId id="2147483713" r:id="rId4"/>
    <p:sldLayoutId id="2147483722" r:id="rId5"/>
    <p:sldLayoutId id="2147483723" r:id="rId6"/>
    <p:sldLayoutId id="2147483714" r:id="rId7"/>
    <p:sldLayoutId id="2147483715" r:id="rId8"/>
    <p:sldLayoutId id="2147483716" r:id="rId9"/>
    <p:sldLayoutId id="2147483717" r:id="rId10"/>
    <p:sldLayoutId id="2147483687" r:id="rId11"/>
    <p:sldLayoutId id="2147483721" r:id="rId12"/>
    <p:sldLayoutId id="2147483693" r:id="rId13"/>
    <p:sldLayoutId id="2147483709" r:id="rId14"/>
    <p:sldLayoutId id="2147483710" r:id="rId15"/>
    <p:sldLayoutId id="2147483718" r:id="rId16"/>
    <p:sldLayoutId id="2147483669" r:id="rId17"/>
    <p:sldLayoutId id="2147483708" r:id="rId18"/>
    <p:sldLayoutId id="2147483719" r:id="rId19"/>
    <p:sldLayoutId id="2147483696" r:id="rId20"/>
    <p:sldLayoutId id="2147483707" r:id="rId21"/>
    <p:sldLayoutId id="2147483688" r:id="rId22"/>
    <p:sldLayoutId id="2147483694" r:id="rId23"/>
    <p:sldLayoutId id="2147483695" r:id="rId24"/>
    <p:sldLayoutId id="2147483706" r:id="rId25"/>
    <p:sldLayoutId id="2147483705" r:id="rId26"/>
    <p:sldLayoutId id="2147483704" r:id="rId27"/>
    <p:sldLayoutId id="2147483700" r:id="rId28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7975" indent="-307975" algn="l" defTabSz="914400" rtl="0" eaLnBrk="1" latinLnBrk="0" hangingPunct="1">
        <a:lnSpc>
          <a:spcPct val="100000"/>
        </a:lnSpc>
        <a:spcBef>
          <a:spcPts val="60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12738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303213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7800" indent="-276225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39" userDrawn="1">
          <p15:clr>
            <a:srgbClr val="F26B43"/>
          </p15:clr>
        </p15:guide>
        <p15:guide id="2" orient="horz" pos="3498" userDrawn="1">
          <p15:clr>
            <a:srgbClr val="F26B43"/>
          </p15:clr>
        </p15:guide>
        <p15:guide id="3" pos="1164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77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pos="42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ebastian.rask@scb.s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54DC86C4-7F80-3BDE-F613-946E980E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683739"/>
            <a:ext cx="8515350" cy="1467025"/>
          </a:xfrm>
        </p:spPr>
        <p:txBody>
          <a:bodyPr/>
          <a:lstStyle/>
          <a:p>
            <a:r>
              <a:rPr lang="en-US" dirty="0"/>
              <a:t>Measuring intermediate consumption on a quarterly basis</a:t>
            </a:r>
            <a:br>
              <a:rPr lang="en-US" dirty="0"/>
            </a:br>
            <a:r>
              <a:rPr lang="en-US" sz="2400" b="0" dirty="0"/>
              <a:t>A way of finding turning points in economic activity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934A0E5-1F99-2B88-D853-202907FD17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3700039"/>
            <a:ext cx="3974400" cy="2732088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 err="1"/>
              <a:t>Voorburg</a:t>
            </a:r>
            <a:r>
              <a:rPr lang="en-US" sz="1800" i="1" dirty="0"/>
              <a:t> Group on Service Statistics</a:t>
            </a:r>
          </a:p>
          <a:p>
            <a:pPr marL="0" indent="0">
              <a:buNone/>
            </a:pPr>
            <a:r>
              <a:rPr lang="en-US" sz="1800" i="1" dirty="0"/>
              <a:t>Virtual touch base</a:t>
            </a:r>
          </a:p>
          <a:p>
            <a:pPr marL="0" indent="0">
              <a:buNone/>
            </a:pPr>
            <a:r>
              <a:rPr lang="en-US" sz="1800" i="1" dirty="0"/>
              <a:t>2024-10-29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EA8B83B-9E02-AB7D-661E-F59B462716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5272" y="3700039"/>
            <a:ext cx="3974400" cy="2732088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/>
              <a:t>Sebastian Rask</a:t>
            </a:r>
          </a:p>
          <a:p>
            <a:pPr marL="0" indent="0">
              <a:buNone/>
            </a:pPr>
            <a:r>
              <a:rPr lang="en-US" sz="1800" i="1" dirty="0"/>
              <a:t>Team lead economist</a:t>
            </a:r>
          </a:p>
          <a:p>
            <a:pPr marL="0" indent="0">
              <a:buNone/>
            </a:pPr>
            <a:r>
              <a:rPr lang="en-US" sz="1800" i="1" dirty="0"/>
              <a:t>Statistics Sweden</a:t>
            </a:r>
          </a:p>
        </p:txBody>
      </p:sp>
    </p:spTree>
    <p:extLst>
      <p:ext uri="{BB962C8B-B14F-4D97-AF65-F5344CB8AC3E}">
        <p14:creationId xmlns:p14="http://schemas.microsoft.com/office/powerpoint/2010/main" val="103268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054C2C0F-91A4-DEA9-C29D-57F410A2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597709"/>
            <a:ext cx="4827497" cy="1047929"/>
          </a:xfrm>
        </p:spPr>
        <p:txBody>
          <a:bodyPr anchor="t">
            <a:normAutofit/>
          </a:bodyPr>
          <a:lstStyle/>
          <a:p>
            <a:r>
              <a:rPr lang="sv-SE" sz="2900" dirty="0" err="1"/>
              <a:t>Fixed</a:t>
            </a:r>
            <a:r>
              <a:rPr lang="sv-SE" sz="2900" dirty="0"/>
              <a:t> </a:t>
            </a:r>
            <a:r>
              <a:rPr lang="sv-SE" sz="2900" dirty="0" err="1"/>
              <a:t>versus</a:t>
            </a:r>
            <a:r>
              <a:rPr lang="sv-SE" sz="2900" dirty="0"/>
              <a:t> </a:t>
            </a:r>
            <a:r>
              <a:rPr lang="sv-SE" sz="2900" dirty="0" err="1"/>
              <a:t>variable</a:t>
            </a:r>
            <a:r>
              <a:rPr lang="sv-SE" sz="2900" dirty="0"/>
              <a:t> </a:t>
            </a:r>
            <a:r>
              <a:rPr lang="sv-SE" sz="2900" dirty="0" err="1"/>
              <a:t>costs</a:t>
            </a:r>
            <a:endParaRPr lang="sv-SE" sz="2900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3DBC4D5-9A47-BB45-0A4B-25F3C0A6BD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4" y="2470484"/>
            <a:ext cx="4827498" cy="3087354"/>
          </a:xfrm>
        </p:spPr>
        <p:txBody>
          <a:bodyPr>
            <a:normAutofit/>
          </a:bodyPr>
          <a:lstStyle/>
          <a:p>
            <a:r>
              <a:rPr lang="sv-SE" sz="1600" dirty="0"/>
              <a:t>The </a:t>
            </a:r>
            <a:r>
              <a:rPr lang="sv-SE" sz="1600" dirty="0" err="1"/>
              <a:t>assumption</a:t>
            </a:r>
            <a:r>
              <a:rPr lang="sv-SE" sz="1600" dirty="0"/>
              <a:t> of a </a:t>
            </a:r>
            <a:r>
              <a:rPr lang="sv-SE" sz="1600" dirty="0" err="1"/>
              <a:t>fixed</a:t>
            </a:r>
            <a:r>
              <a:rPr lang="sv-SE" sz="1600" dirty="0"/>
              <a:t> input/output-</a:t>
            </a:r>
            <a:r>
              <a:rPr lang="sv-SE" sz="1600" dirty="0" err="1"/>
              <a:t>ratio</a:t>
            </a:r>
            <a:r>
              <a:rPr lang="sv-SE" sz="1600" dirty="0"/>
              <a:t> is </a:t>
            </a:r>
            <a:r>
              <a:rPr lang="sv-SE" sz="1600" dirty="0" err="1"/>
              <a:t>also</a:t>
            </a:r>
            <a:r>
              <a:rPr lang="sv-SE" sz="1600" dirty="0"/>
              <a:t> </a:t>
            </a:r>
            <a:r>
              <a:rPr lang="sv-SE" sz="1600" dirty="0" err="1"/>
              <a:t>weak</a:t>
            </a:r>
            <a:r>
              <a:rPr lang="sv-SE" sz="1600" dirty="0"/>
              <a:t> </a:t>
            </a:r>
            <a:r>
              <a:rPr lang="sv-SE" sz="1600" dirty="0" err="1"/>
              <a:t>when</a:t>
            </a:r>
            <a:r>
              <a:rPr lang="sv-SE" sz="1600" dirty="0"/>
              <a:t> the </a:t>
            </a:r>
            <a:r>
              <a:rPr lang="sv-SE" sz="1600" dirty="0" err="1"/>
              <a:t>cost</a:t>
            </a:r>
            <a:r>
              <a:rPr lang="sv-SE" sz="1600" dirty="0"/>
              <a:t> </a:t>
            </a:r>
            <a:r>
              <a:rPr lang="sv-SE" sz="1600" dirty="0" err="1"/>
              <a:t>base</a:t>
            </a:r>
            <a:r>
              <a:rPr lang="sv-SE" sz="1600" dirty="0"/>
              <a:t> </a:t>
            </a:r>
            <a:r>
              <a:rPr lang="sv-SE" sz="1600" dirty="0" err="1"/>
              <a:t>consist</a:t>
            </a:r>
            <a:r>
              <a:rPr lang="sv-SE" sz="1600" dirty="0"/>
              <a:t> of </a:t>
            </a:r>
            <a:r>
              <a:rPr lang="sv-SE" sz="1600" dirty="0" err="1"/>
              <a:t>fixed</a:t>
            </a:r>
            <a:r>
              <a:rPr lang="sv-SE" sz="1600" dirty="0"/>
              <a:t> </a:t>
            </a:r>
            <a:r>
              <a:rPr lang="sv-SE" sz="1600" dirty="0" err="1"/>
              <a:t>costs</a:t>
            </a:r>
            <a:endParaRPr lang="sv-SE" sz="1600" dirty="0"/>
          </a:p>
          <a:p>
            <a:r>
              <a:rPr lang="sv-SE" sz="1600" dirty="0" err="1"/>
              <a:t>Fixed</a:t>
            </a:r>
            <a:r>
              <a:rPr lang="sv-SE" sz="1600" dirty="0"/>
              <a:t> </a:t>
            </a:r>
            <a:r>
              <a:rPr lang="sv-SE" sz="1600" dirty="0" err="1"/>
              <a:t>costs</a:t>
            </a:r>
            <a:r>
              <a:rPr lang="sv-SE" sz="1600" dirty="0"/>
              <a:t> </a:t>
            </a:r>
            <a:r>
              <a:rPr lang="sv-SE" sz="1600" dirty="0" err="1"/>
              <a:t>cannot</a:t>
            </a:r>
            <a:r>
              <a:rPr lang="sv-SE" sz="1600" dirty="0"/>
              <a:t> </a:t>
            </a:r>
            <a:r>
              <a:rPr lang="sv-SE" sz="1600" dirty="0" err="1"/>
              <a:t>always</a:t>
            </a:r>
            <a:r>
              <a:rPr lang="sv-SE" sz="1600" dirty="0"/>
              <a:t> be </a:t>
            </a:r>
            <a:r>
              <a:rPr lang="sv-SE" sz="1600" dirty="0" err="1"/>
              <a:t>adapted</a:t>
            </a:r>
            <a:r>
              <a:rPr lang="sv-SE" sz="1600" dirty="0"/>
              <a:t> to rapid </a:t>
            </a:r>
            <a:r>
              <a:rPr lang="sv-SE" sz="1600" dirty="0" err="1"/>
              <a:t>changes</a:t>
            </a:r>
            <a:r>
              <a:rPr lang="sv-SE" sz="1600" dirty="0"/>
              <a:t> in production</a:t>
            </a:r>
          </a:p>
          <a:p>
            <a:r>
              <a:rPr lang="sv-SE" sz="1600" dirty="0" err="1"/>
              <a:t>Two</a:t>
            </a:r>
            <a:r>
              <a:rPr lang="sv-SE" sz="1600" dirty="0"/>
              <a:t> </a:t>
            </a:r>
            <a:r>
              <a:rPr lang="sv-SE" sz="1600" dirty="0" err="1"/>
              <a:t>fifths</a:t>
            </a:r>
            <a:r>
              <a:rPr lang="sv-SE" sz="1600" dirty="0"/>
              <a:t> of private </a:t>
            </a:r>
            <a:r>
              <a:rPr lang="sv-SE" sz="1600" dirty="0" err="1"/>
              <a:t>sector</a:t>
            </a:r>
            <a:r>
              <a:rPr lang="sv-SE" sz="1600" dirty="0"/>
              <a:t> </a:t>
            </a:r>
            <a:r>
              <a:rPr lang="sv-SE" sz="1600" dirty="0" err="1"/>
              <a:t>costs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fixed</a:t>
            </a:r>
            <a:endParaRPr lang="sv-SE" sz="16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FCAEC95-0EA3-9EA8-4FF5-FFF654218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971863"/>
              </p:ext>
            </p:extLst>
          </p:nvPr>
        </p:nvGraphicFramePr>
        <p:xfrm>
          <a:off x="7283302" y="1597709"/>
          <a:ext cx="4527040" cy="366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41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054C2C0F-91A4-DEA9-C29D-57F410A2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sz="2900" dirty="0"/>
              <a:t>A practical </a:t>
            </a:r>
            <a:r>
              <a:rPr lang="sv-SE" sz="2900" dirty="0" err="1"/>
              <a:t>example</a:t>
            </a:r>
            <a:r>
              <a:rPr lang="sv-SE" sz="2900" dirty="0"/>
              <a:t> from the Swedish services </a:t>
            </a:r>
            <a:r>
              <a:rPr lang="sv-SE" sz="2900" dirty="0" err="1"/>
              <a:t>sector</a:t>
            </a:r>
            <a:endParaRPr lang="sv-SE" sz="2900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3DBC4D5-9A47-BB45-0A4B-25F3C0A6BD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v-SE" sz="1600" dirty="0" err="1"/>
              <a:t>During</a:t>
            </a:r>
            <a:r>
              <a:rPr lang="sv-SE" sz="1600" dirty="0"/>
              <a:t> the last </a:t>
            </a:r>
            <a:r>
              <a:rPr lang="sv-SE" sz="1600" dirty="0" err="1"/>
              <a:t>three</a:t>
            </a:r>
            <a:r>
              <a:rPr lang="sv-SE" sz="1600" dirty="0"/>
              <a:t> </a:t>
            </a:r>
            <a:r>
              <a:rPr lang="sv-SE" sz="1600" dirty="0" err="1"/>
              <a:t>months</a:t>
            </a:r>
            <a:r>
              <a:rPr lang="sv-SE" sz="1600" dirty="0"/>
              <a:t> of 2023 production </a:t>
            </a:r>
            <a:r>
              <a:rPr lang="sv-SE" sz="1600" dirty="0" err="1"/>
              <a:t>declined</a:t>
            </a:r>
            <a:r>
              <a:rPr lang="sv-SE" sz="1600" dirty="0"/>
              <a:t> </a:t>
            </a:r>
            <a:r>
              <a:rPr lang="sv-SE" sz="1600" dirty="0" err="1"/>
              <a:t>while</a:t>
            </a:r>
            <a:r>
              <a:rPr lang="sv-SE" sz="1600" dirty="0"/>
              <a:t> </a:t>
            </a:r>
            <a:r>
              <a:rPr lang="sv-SE" sz="1600" dirty="0" err="1"/>
              <a:t>intermediate</a:t>
            </a:r>
            <a:r>
              <a:rPr lang="sv-SE" sz="1600" dirty="0"/>
              <a:t> </a:t>
            </a:r>
            <a:r>
              <a:rPr lang="sv-SE" sz="1600" dirty="0" err="1"/>
              <a:t>consumption</a:t>
            </a:r>
            <a:r>
              <a:rPr lang="sv-SE" sz="1600" dirty="0"/>
              <a:t> </a:t>
            </a:r>
            <a:r>
              <a:rPr lang="sv-SE" sz="1600" dirty="0" err="1"/>
              <a:t>was</a:t>
            </a:r>
            <a:r>
              <a:rPr lang="sv-SE" sz="1600" dirty="0"/>
              <a:t> </a:t>
            </a:r>
            <a:r>
              <a:rPr lang="sv-SE" sz="1600" dirty="0" err="1"/>
              <a:t>unchanged</a:t>
            </a:r>
            <a:endParaRPr lang="sv-SE" sz="1600" dirty="0"/>
          </a:p>
          <a:p>
            <a:r>
              <a:rPr lang="sv-SE" sz="1600" dirty="0"/>
              <a:t>As a </a:t>
            </a:r>
            <a:r>
              <a:rPr lang="sv-SE" sz="1600" dirty="0" err="1"/>
              <a:t>result</a:t>
            </a:r>
            <a:r>
              <a:rPr lang="sv-SE" sz="1600" dirty="0"/>
              <a:t> the input/output-</a:t>
            </a:r>
            <a:r>
              <a:rPr lang="sv-SE" sz="1600" dirty="0" err="1"/>
              <a:t>ratio</a:t>
            </a:r>
            <a:r>
              <a:rPr lang="sv-SE" sz="1600" dirty="0"/>
              <a:t> </a:t>
            </a:r>
            <a:r>
              <a:rPr lang="sv-SE" sz="1600" dirty="0" err="1"/>
              <a:t>increased</a:t>
            </a:r>
            <a:r>
              <a:rPr lang="sv-SE" sz="1600" dirty="0"/>
              <a:t> and the GVA </a:t>
            </a:r>
            <a:r>
              <a:rPr lang="sv-SE" sz="1600" dirty="0" err="1"/>
              <a:t>declined</a:t>
            </a:r>
            <a:r>
              <a:rPr lang="sv-SE" sz="1600" dirty="0"/>
              <a:t> far </a:t>
            </a:r>
            <a:r>
              <a:rPr lang="sv-SE" sz="1600" dirty="0" err="1"/>
              <a:t>more</a:t>
            </a:r>
            <a:r>
              <a:rPr lang="sv-SE" sz="1600" dirty="0"/>
              <a:t> </a:t>
            </a:r>
            <a:r>
              <a:rPr lang="sv-SE" sz="1600" dirty="0" err="1"/>
              <a:t>than</a:t>
            </a:r>
            <a:r>
              <a:rPr lang="sv-SE" sz="1600" dirty="0"/>
              <a:t> production</a:t>
            </a:r>
          </a:p>
          <a:p>
            <a:r>
              <a:rPr lang="sv-SE" sz="1600" dirty="0" err="1"/>
              <a:t>With</a:t>
            </a:r>
            <a:r>
              <a:rPr lang="sv-SE" sz="1600" dirty="0"/>
              <a:t> the </a:t>
            </a:r>
            <a:r>
              <a:rPr lang="sv-SE" sz="1600" dirty="0" err="1"/>
              <a:t>assumption</a:t>
            </a:r>
            <a:r>
              <a:rPr lang="sv-SE" sz="1600" dirty="0"/>
              <a:t> of a </a:t>
            </a:r>
            <a:r>
              <a:rPr lang="sv-SE" sz="1600" dirty="0" err="1"/>
              <a:t>fixed</a:t>
            </a:r>
            <a:r>
              <a:rPr lang="sv-SE" sz="1600" dirty="0"/>
              <a:t> input/output-</a:t>
            </a:r>
            <a:r>
              <a:rPr lang="sv-SE" sz="1600" dirty="0" err="1"/>
              <a:t>ratio</a:t>
            </a:r>
            <a:r>
              <a:rPr lang="sv-SE" sz="1600" dirty="0"/>
              <a:t> the GVA </a:t>
            </a:r>
            <a:r>
              <a:rPr lang="sv-SE" sz="1600" dirty="0" err="1"/>
              <a:t>would</a:t>
            </a:r>
            <a:r>
              <a:rPr lang="sv-SE" sz="1600" dirty="0"/>
              <a:t> be </a:t>
            </a:r>
            <a:r>
              <a:rPr lang="sv-SE" sz="1600" dirty="0" err="1"/>
              <a:t>heavily</a:t>
            </a:r>
            <a:r>
              <a:rPr lang="sv-SE" sz="1600" dirty="0"/>
              <a:t> </a:t>
            </a:r>
            <a:r>
              <a:rPr lang="sv-SE" sz="1600" dirty="0" err="1"/>
              <a:t>overestimated</a:t>
            </a:r>
            <a:endParaRPr lang="sv-SE" sz="1600" dirty="0"/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A06ED2D0-A6C8-426F-A90D-303A5A49E3FB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519351693"/>
              </p:ext>
            </p:extLst>
          </p:nvPr>
        </p:nvGraphicFramePr>
        <p:xfrm>
          <a:off x="7251171" y="533400"/>
          <a:ext cx="4373562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16382833-1AED-9ECB-CC4C-8187C0DA175F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740045493"/>
              </p:ext>
            </p:extLst>
          </p:nvPr>
        </p:nvGraphicFramePr>
        <p:xfrm>
          <a:off x="7251170" y="3495676"/>
          <a:ext cx="4597930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192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3996FF-291C-83A2-27F8-CDBE4F975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486526"/>
            <a:ext cx="8526462" cy="3071312"/>
          </a:xfrm>
        </p:spPr>
        <p:txBody>
          <a:bodyPr/>
          <a:lstStyle/>
          <a:p>
            <a:r>
              <a:rPr lang="sv-SE" dirty="0"/>
              <a:t>To </a:t>
            </a:r>
            <a:r>
              <a:rPr lang="sv-SE" dirty="0" err="1"/>
              <a:t>conduct</a:t>
            </a:r>
            <a:r>
              <a:rPr lang="sv-SE" dirty="0"/>
              <a:t> the </a:t>
            </a:r>
            <a:r>
              <a:rPr lang="sv-SE" dirty="0" err="1"/>
              <a:t>statistical</a:t>
            </a:r>
            <a:r>
              <a:rPr lang="sv-SE" dirty="0"/>
              <a:t> survey as </a:t>
            </a:r>
            <a:r>
              <a:rPr lang="sv-SE" dirty="0" err="1"/>
              <a:t>efficient</a:t>
            </a:r>
            <a:r>
              <a:rPr lang="sv-SE" dirty="0"/>
              <a:t> as </a:t>
            </a:r>
            <a:r>
              <a:rPr lang="sv-SE" dirty="0" err="1"/>
              <a:t>possible</a:t>
            </a:r>
            <a:r>
              <a:rPr lang="sv-SE" dirty="0"/>
              <a:t>, </a:t>
            </a:r>
            <a:r>
              <a:rPr lang="sv-SE" dirty="0" err="1"/>
              <a:t>both</a:t>
            </a:r>
            <a:r>
              <a:rPr lang="sv-SE" dirty="0"/>
              <a:t> survey data and administrative data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used</a:t>
            </a:r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largest</a:t>
            </a:r>
            <a:r>
              <a:rPr lang="sv-SE" dirty="0"/>
              <a:t> </a:t>
            </a:r>
            <a:r>
              <a:rPr lang="sv-SE" dirty="0" err="1"/>
              <a:t>enterprises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asked</a:t>
            </a:r>
            <a:r>
              <a:rPr lang="sv-SE" dirty="0"/>
              <a:t> to </a:t>
            </a:r>
            <a:r>
              <a:rPr lang="sv-SE" dirty="0" err="1"/>
              <a:t>submit</a:t>
            </a:r>
            <a:r>
              <a:rPr lang="sv-SE" dirty="0"/>
              <a:t> a </a:t>
            </a:r>
            <a:r>
              <a:rPr lang="sv-SE" dirty="0" err="1"/>
              <a:t>detailed</a:t>
            </a:r>
            <a:r>
              <a:rPr lang="sv-SE" dirty="0"/>
              <a:t> income </a:t>
            </a:r>
            <a:r>
              <a:rPr lang="sv-SE" dirty="0" err="1"/>
              <a:t>statement</a:t>
            </a:r>
            <a:r>
              <a:rPr lang="sv-SE" dirty="0"/>
              <a:t> </a:t>
            </a:r>
            <a:r>
              <a:rPr lang="sv-SE" dirty="0" err="1"/>
              <a:t>while</a:t>
            </a:r>
            <a:r>
              <a:rPr lang="sv-SE" dirty="0"/>
              <a:t> the </a:t>
            </a:r>
            <a:r>
              <a:rPr lang="sv-SE" dirty="0" err="1"/>
              <a:t>incomes</a:t>
            </a:r>
            <a:r>
              <a:rPr lang="sv-SE" dirty="0"/>
              <a:t> and </a:t>
            </a:r>
            <a:r>
              <a:rPr lang="sv-SE" dirty="0" err="1"/>
              <a:t>costs</a:t>
            </a:r>
            <a:r>
              <a:rPr lang="sv-SE" dirty="0"/>
              <a:t> from small and </a:t>
            </a:r>
            <a:r>
              <a:rPr lang="sv-SE" dirty="0" err="1"/>
              <a:t>midsized</a:t>
            </a:r>
            <a:r>
              <a:rPr lang="sv-SE" dirty="0"/>
              <a:t> </a:t>
            </a:r>
            <a:r>
              <a:rPr lang="sv-SE" dirty="0" err="1"/>
              <a:t>enterprises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collected</a:t>
            </a:r>
            <a:r>
              <a:rPr lang="sv-SE" dirty="0"/>
              <a:t> from the Swedish Tax </a:t>
            </a:r>
            <a:r>
              <a:rPr lang="sv-SE" dirty="0" err="1"/>
              <a:t>Authorities</a:t>
            </a:r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number</a:t>
            </a:r>
            <a:r>
              <a:rPr lang="sv-SE" dirty="0"/>
              <a:t> of </a:t>
            </a:r>
            <a:r>
              <a:rPr lang="sv-SE" dirty="0" err="1"/>
              <a:t>enterprises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asked</a:t>
            </a:r>
            <a:r>
              <a:rPr lang="sv-SE" dirty="0"/>
              <a:t> to </a:t>
            </a:r>
            <a:r>
              <a:rPr lang="sv-SE" dirty="0" err="1"/>
              <a:t>leave</a:t>
            </a:r>
            <a:r>
              <a:rPr lang="sv-SE" dirty="0"/>
              <a:t> a </a:t>
            </a:r>
            <a:r>
              <a:rPr lang="sv-SE" dirty="0" err="1"/>
              <a:t>detailed</a:t>
            </a:r>
            <a:r>
              <a:rPr lang="sv-SE" dirty="0"/>
              <a:t> income </a:t>
            </a:r>
            <a:r>
              <a:rPr lang="sv-SE" dirty="0" err="1"/>
              <a:t>statement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set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empirical</a:t>
            </a:r>
            <a:r>
              <a:rPr lang="sv-SE" dirty="0"/>
              <a:t> studies </a:t>
            </a:r>
            <a:r>
              <a:rPr lang="sv-SE" dirty="0" err="1"/>
              <a:t>made</a:t>
            </a:r>
            <a:r>
              <a:rPr lang="sv-SE" dirty="0"/>
              <a:t> by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0153786-FF1C-0E63-E62A-472CB1F5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809450"/>
            <a:ext cx="8515350" cy="1211855"/>
          </a:xfrm>
        </p:spPr>
        <p:txBody>
          <a:bodyPr/>
          <a:lstStyle/>
          <a:p>
            <a:r>
              <a:rPr lang="sv-SE" dirty="0" err="1"/>
              <a:t>Statistical</a:t>
            </a:r>
            <a:r>
              <a:rPr lang="sv-SE" dirty="0"/>
              <a:t> </a:t>
            </a:r>
            <a:r>
              <a:rPr lang="sv-SE" dirty="0" err="1"/>
              <a:t>methods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in QES</a:t>
            </a:r>
          </a:p>
        </p:txBody>
      </p:sp>
    </p:spTree>
    <p:extLst>
      <p:ext uri="{BB962C8B-B14F-4D97-AF65-F5344CB8AC3E}">
        <p14:creationId xmlns:p14="http://schemas.microsoft.com/office/powerpoint/2010/main" val="224065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3996FF-291C-83A2-27F8-CDBE4F975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422358"/>
            <a:ext cx="8526462" cy="3135480"/>
          </a:xfrm>
        </p:spPr>
        <p:txBody>
          <a:bodyPr/>
          <a:lstStyle/>
          <a:p>
            <a:r>
              <a:rPr lang="sv-SE" dirty="0" err="1"/>
              <a:t>Out</a:t>
            </a:r>
            <a:r>
              <a:rPr lang="sv-SE" dirty="0"/>
              <a:t> of the </a:t>
            </a:r>
            <a:r>
              <a:rPr lang="sv-SE" dirty="0" err="1"/>
              <a:t>frame</a:t>
            </a:r>
            <a:r>
              <a:rPr lang="sv-SE" dirty="0"/>
              <a:t> population of 1.1 million </a:t>
            </a:r>
            <a:r>
              <a:rPr lang="sv-SE" dirty="0" err="1"/>
              <a:t>enterprises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400 </a:t>
            </a:r>
            <a:r>
              <a:rPr lang="sv-SE" dirty="0" err="1"/>
              <a:t>enterprises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asked</a:t>
            </a:r>
            <a:r>
              <a:rPr lang="sv-SE" dirty="0"/>
              <a:t> to </a:t>
            </a:r>
            <a:r>
              <a:rPr lang="sv-SE" dirty="0" err="1"/>
              <a:t>submit</a:t>
            </a:r>
            <a:r>
              <a:rPr lang="sv-SE" dirty="0"/>
              <a:t> a full income </a:t>
            </a:r>
            <a:r>
              <a:rPr lang="sv-SE" dirty="0" err="1"/>
              <a:t>statement</a:t>
            </a:r>
            <a:endParaRPr lang="sv-SE" dirty="0"/>
          </a:p>
          <a:p>
            <a:r>
              <a:rPr lang="sv-SE" dirty="0" err="1"/>
              <a:t>These</a:t>
            </a:r>
            <a:r>
              <a:rPr lang="sv-SE" dirty="0"/>
              <a:t> 400 </a:t>
            </a:r>
            <a:r>
              <a:rPr lang="sv-SE" dirty="0" err="1"/>
              <a:t>enterprises</a:t>
            </a:r>
            <a:r>
              <a:rPr lang="sv-SE" dirty="0"/>
              <a:t> </a:t>
            </a:r>
            <a:r>
              <a:rPr lang="sv-SE" dirty="0" err="1"/>
              <a:t>constitute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0.04 </a:t>
            </a:r>
            <a:r>
              <a:rPr lang="sv-SE" dirty="0" err="1"/>
              <a:t>percent</a:t>
            </a:r>
            <a:r>
              <a:rPr lang="sv-SE" dirty="0"/>
              <a:t> of the total </a:t>
            </a:r>
            <a:r>
              <a:rPr lang="sv-SE" dirty="0" err="1"/>
              <a:t>frame</a:t>
            </a:r>
            <a:r>
              <a:rPr lang="sv-SE" dirty="0"/>
              <a:t> population</a:t>
            </a:r>
          </a:p>
          <a:p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selected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the </a:t>
            </a:r>
            <a:r>
              <a:rPr lang="sv-SE" dirty="0" err="1"/>
              <a:t>size</a:t>
            </a:r>
            <a:r>
              <a:rPr lang="sv-SE" dirty="0"/>
              <a:t> of </a:t>
            </a:r>
            <a:r>
              <a:rPr lang="sv-SE" dirty="0" err="1"/>
              <a:t>their</a:t>
            </a:r>
            <a:r>
              <a:rPr lang="sv-SE" dirty="0"/>
              <a:t> production, and </a:t>
            </a:r>
            <a:r>
              <a:rPr lang="sv-SE" dirty="0" err="1"/>
              <a:t>constitute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40 </a:t>
            </a:r>
            <a:r>
              <a:rPr lang="sv-SE" dirty="0" err="1"/>
              <a:t>percent</a:t>
            </a:r>
            <a:r>
              <a:rPr lang="sv-SE" dirty="0"/>
              <a:t> of the total private </a:t>
            </a:r>
            <a:r>
              <a:rPr lang="sv-SE" dirty="0" err="1"/>
              <a:t>sector</a:t>
            </a:r>
            <a:r>
              <a:rPr lang="sv-SE" dirty="0"/>
              <a:t> production</a:t>
            </a:r>
          </a:p>
          <a:p>
            <a:r>
              <a:rPr lang="sv-SE" dirty="0"/>
              <a:t>From </a:t>
            </a:r>
            <a:r>
              <a:rPr lang="sv-SE" dirty="0" err="1"/>
              <a:t>this</a:t>
            </a:r>
            <a:r>
              <a:rPr lang="sv-SE" dirty="0"/>
              <a:t> part of the </a:t>
            </a:r>
            <a:r>
              <a:rPr lang="sv-SE" dirty="0" err="1"/>
              <a:t>frame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calculate</a:t>
            </a:r>
            <a:r>
              <a:rPr lang="sv-SE" dirty="0"/>
              <a:t> a </a:t>
            </a:r>
            <a:r>
              <a:rPr lang="sv-SE" dirty="0" err="1"/>
              <a:t>detailed</a:t>
            </a:r>
            <a:r>
              <a:rPr lang="sv-SE" dirty="0"/>
              <a:t> GVA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0153786-FF1C-0E63-E62A-472CB1F5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Calculations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survey data</a:t>
            </a:r>
          </a:p>
        </p:txBody>
      </p:sp>
    </p:spTree>
    <p:extLst>
      <p:ext uri="{BB962C8B-B14F-4D97-AF65-F5344CB8AC3E}">
        <p14:creationId xmlns:p14="http://schemas.microsoft.com/office/powerpoint/2010/main" val="384907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7E0BA2B0-EF25-0937-2867-54769DBF5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25557"/>
              </p:ext>
            </p:extLst>
          </p:nvPr>
        </p:nvGraphicFramePr>
        <p:xfrm>
          <a:off x="7280713" y="478470"/>
          <a:ext cx="4205994" cy="59010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43086">
                  <a:extLst>
                    <a:ext uri="{9D8B030D-6E8A-4147-A177-3AD203B41FA5}">
                      <a16:colId xmlns:a16="http://schemas.microsoft.com/office/drawing/2014/main" val="3350272830"/>
                    </a:ext>
                  </a:extLst>
                </a:gridCol>
                <a:gridCol w="3862908">
                  <a:extLst>
                    <a:ext uri="{9D8B030D-6E8A-4147-A177-3AD203B41FA5}">
                      <a16:colId xmlns:a16="http://schemas.microsoft.com/office/drawing/2014/main" val="3350696694"/>
                    </a:ext>
                  </a:extLst>
                </a:gridCol>
              </a:tblGrid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Net </a:t>
                      </a:r>
                      <a:r>
                        <a:rPr lang="sv-SE" sz="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sales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extLst>
                  <a:ext uri="{0D108BD9-81ED-4DB2-BD59-A6C34878D82A}">
                    <a16:rowId xmlns:a16="http://schemas.microsoft.com/office/drawing/2014/main" val="308985300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(2)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Change in </a:t>
                      </a:r>
                      <a:r>
                        <a:rPr lang="sv-SE" sz="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inventories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extLst>
                  <a:ext uri="{0D108BD9-81ED-4DB2-BD59-A6C34878D82A}">
                    <a16:rowId xmlns:a16="http://schemas.microsoft.com/office/drawing/2014/main" val="1617275823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(3)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Work performed by the company for its own use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extLst>
                  <a:ext uri="{0D108BD9-81ED-4DB2-BD59-A6C34878D82A}">
                    <a16:rowId xmlns:a16="http://schemas.microsoft.com/office/drawing/2014/main" val="4218631530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(4)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Other</a:t>
                      </a:r>
                      <a:r>
                        <a:rPr lang="sv-SE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operating income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extLst>
                  <a:ext uri="{0D108BD9-81ED-4DB2-BD59-A6C34878D82A}">
                    <a16:rowId xmlns:a16="http://schemas.microsoft.com/office/drawing/2014/main" val="2319091727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800" b="1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Broken down by:</a:t>
                      </a:r>
                      <a:endParaRPr lang="sv-SE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3480012082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(5)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Government</a:t>
                      </a:r>
                      <a:r>
                        <a:rPr lang="sv-SE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assistance</a:t>
                      </a:r>
                      <a:r>
                        <a:rPr lang="sv-SE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received</a:t>
                      </a:r>
                      <a:endParaRPr lang="sv-SE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3668881882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(6)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Exchange gains on operating receivables and liabilities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1616862950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(7)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Capital gains on sale of tangible and intangible assets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3019454236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(8)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Other operating income than listed above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450347211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(9)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Cost of goods for resale, raw materials and consumables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extLst>
                  <a:ext uri="{0D108BD9-81ED-4DB2-BD59-A6C34878D82A}">
                    <a16:rowId xmlns:a16="http://schemas.microsoft.com/office/drawing/2014/main" val="3646690450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Broken down by:</a:t>
                      </a:r>
                      <a:endParaRPr lang="sv-SE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1105823659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(10)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Raw</a:t>
                      </a:r>
                      <a:r>
                        <a:rPr lang="sv-SE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materials and </a:t>
                      </a:r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consumables</a:t>
                      </a:r>
                      <a:endParaRPr lang="sv-SE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3442178793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(11)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Goods</a:t>
                      </a:r>
                      <a:r>
                        <a:rPr lang="sv-SE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for </a:t>
                      </a:r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resale</a:t>
                      </a:r>
                      <a:endParaRPr lang="sv-SE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3106832321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(12)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Other</a:t>
                      </a:r>
                      <a:r>
                        <a:rPr lang="sv-SE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sv-SE" sz="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external</a:t>
                      </a:r>
                      <a:r>
                        <a:rPr lang="sv-SE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sv-SE" sz="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costs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extLst>
                  <a:ext uri="{0D108BD9-81ED-4DB2-BD59-A6C34878D82A}">
                    <a16:rowId xmlns:a16="http://schemas.microsoft.com/office/drawing/2014/main" val="3159083760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Broken down by:</a:t>
                      </a:r>
                      <a:endParaRPr lang="sv-SE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3531457533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(13)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Consumable equipment with a life of more than one year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1252643594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(14)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Exchange rate differences on accounts with third parties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3586100680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(15)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Losses on sale of tangible and intangible assets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2398672358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(16)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Restructuring</a:t>
                      </a:r>
                      <a:r>
                        <a:rPr lang="sv-SE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costs</a:t>
                      </a:r>
                      <a:endParaRPr lang="sv-SE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2176138075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(17)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Other external costs than listed above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593311002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(18)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Personnel</a:t>
                      </a:r>
                      <a:r>
                        <a:rPr lang="sv-SE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sv-SE" sz="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costs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extLst>
                  <a:ext uri="{0D108BD9-81ED-4DB2-BD59-A6C34878D82A}">
                    <a16:rowId xmlns:a16="http://schemas.microsoft.com/office/drawing/2014/main" val="309172701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Broken down by:</a:t>
                      </a:r>
                      <a:endParaRPr lang="sv-SE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1869446358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(19)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Salaries</a:t>
                      </a:r>
                      <a:r>
                        <a:rPr lang="sv-SE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and </a:t>
                      </a:r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other</a:t>
                      </a:r>
                      <a:r>
                        <a:rPr lang="sv-SE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renumerations</a:t>
                      </a:r>
                      <a:endParaRPr lang="sv-SE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2245762793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(20)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Social security expenses (incl. pension expenses)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2936271298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(21)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Other personnel costs than listed above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3726936699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(22)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Depreciation and amortization of tangible and intangible assets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extLst>
                  <a:ext uri="{0D108BD9-81ED-4DB2-BD59-A6C34878D82A}">
                    <a16:rowId xmlns:a16="http://schemas.microsoft.com/office/drawing/2014/main" val="3847941250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(23)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Impairment of current assets in excess of normal impairment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extLst>
                  <a:ext uri="{0D108BD9-81ED-4DB2-BD59-A6C34878D82A}">
                    <a16:rowId xmlns:a16="http://schemas.microsoft.com/office/drawing/2014/main" val="2259537335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(24)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Other</a:t>
                      </a:r>
                      <a:r>
                        <a:rPr lang="sv-SE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operating </a:t>
                      </a:r>
                      <a:r>
                        <a:rPr lang="sv-SE" sz="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expenses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extLst>
                  <a:ext uri="{0D108BD9-81ED-4DB2-BD59-A6C34878D82A}">
                    <a16:rowId xmlns:a16="http://schemas.microsoft.com/office/drawing/2014/main" val="3617244649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Broken down by:</a:t>
                      </a:r>
                      <a:endParaRPr lang="sv-SE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3089203219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(25)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Exchange rate differences on accounts with third parties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154531703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(26)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Losses on sale of tangible and intangible assets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3784105663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(27)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Restructuring</a:t>
                      </a:r>
                      <a:r>
                        <a:rPr lang="sv-SE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sv-SE" sz="800" b="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costs</a:t>
                      </a:r>
                      <a:endParaRPr lang="sv-SE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2589601470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(28)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7" marR="5177" marT="5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Other operating expenses than listed above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9790" marR="5177" marT="5177" marB="0" anchor="b"/>
                </a:tc>
                <a:extLst>
                  <a:ext uri="{0D108BD9-81ED-4DB2-BD59-A6C34878D82A}">
                    <a16:rowId xmlns:a16="http://schemas.microsoft.com/office/drawing/2014/main" val="1692017834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03264992-A43A-225E-89A4-7FC3BA3C7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973827"/>
              </p:ext>
            </p:extLst>
          </p:nvPr>
        </p:nvGraphicFramePr>
        <p:xfrm>
          <a:off x="705293" y="1430973"/>
          <a:ext cx="5895974" cy="1998027"/>
        </p:xfrm>
        <a:graphic>
          <a:graphicData uri="http://schemas.openxmlformats.org/drawingml/2006/table">
            <a:tbl>
              <a:tblPr/>
              <a:tblGrid>
                <a:gridCol w="2285366">
                  <a:extLst>
                    <a:ext uri="{9D8B030D-6E8A-4147-A177-3AD203B41FA5}">
                      <a16:colId xmlns:a16="http://schemas.microsoft.com/office/drawing/2014/main" val="2940651426"/>
                    </a:ext>
                  </a:extLst>
                </a:gridCol>
                <a:gridCol w="3610608">
                  <a:extLst>
                    <a:ext uri="{9D8B030D-6E8A-4147-A177-3AD203B41FA5}">
                      <a16:colId xmlns:a16="http://schemas.microsoft.com/office/drawing/2014/main" val="985629595"/>
                    </a:ext>
                  </a:extLst>
                </a:gridCol>
              </a:tblGrid>
              <a:tr h="22200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Operating income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1 + 2 + 3 + 4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563132"/>
                  </a:ext>
                </a:extLst>
              </a:tr>
              <a:tr h="22200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Operating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costs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9 + 12 + 24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337649"/>
                  </a:ext>
                </a:extLst>
              </a:tr>
              <a:tr h="22200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Personnel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costs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473907"/>
                  </a:ext>
                </a:extLst>
              </a:tr>
              <a:tr h="22200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EBITDA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Operating income − Operating costs − Personnel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647785"/>
                  </a:ext>
                </a:extLst>
              </a:tr>
              <a:tr h="22200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+ 2 + 3 + 4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−(5+6+7)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521313"/>
                  </a:ext>
                </a:extLst>
              </a:tr>
              <a:tr h="22200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Intermediate consumption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+ 12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−(13+14+15+16)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+ 18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−(19+20)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+ 24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−(25+26+27)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580412"/>
                  </a:ext>
                </a:extLst>
              </a:tr>
              <a:tr h="22200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Detailed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Gross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Value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Added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Production </a:t>
                      </a:r>
                      <a:r>
                        <a:rPr lang="sv-SE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−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Intermediate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consumption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386296"/>
                  </a:ext>
                </a:extLst>
              </a:tr>
              <a:tr h="22200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Compensation of employees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−21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220533"/>
                  </a:ext>
                </a:extLst>
              </a:tr>
              <a:tr h="22200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Operating Surplus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Detailed Gross Value Added </a:t>
                      </a:r>
                      <a:r>
                        <a:rPr lang="sv-SE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−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Compensation of employees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64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66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3996FF-291C-83A2-27F8-CDBE4F975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277979"/>
            <a:ext cx="8526462" cy="3279859"/>
          </a:xfrm>
        </p:spPr>
        <p:txBody>
          <a:bodyPr/>
          <a:lstStyle/>
          <a:p>
            <a:r>
              <a:rPr lang="sv-SE" dirty="0"/>
              <a:t>From all </a:t>
            </a:r>
            <a:r>
              <a:rPr lang="sv-SE" dirty="0" err="1"/>
              <a:t>enterprises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asked</a:t>
            </a:r>
            <a:r>
              <a:rPr lang="sv-SE" dirty="0"/>
              <a:t> to </a:t>
            </a:r>
            <a:r>
              <a:rPr lang="sv-SE" dirty="0" err="1"/>
              <a:t>submit</a:t>
            </a:r>
            <a:r>
              <a:rPr lang="sv-SE" dirty="0"/>
              <a:t> an income </a:t>
            </a:r>
            <a:r>
              <a:rPr lang="sv-SE" dirty="0" err="1"/>
              <a:t>statement</a:t>
            </a:r>
            <a:r>
              <a:rPr lang="sv-SE" dirty="0"/>
              <a:t> administrative data in combination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survey data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used</a:t>
            </a:r>
            <a:endParaRPr lang="sv-SE" dirty="0"/>
          </a:p>
          <a:p>
            <a:r>
              <a:rPr lang="sv-SE" dirty="0" err="1"/>
              <a:t>This</a:t>
            </a:r>
            <a:r>
              <a:rPr lang="sv-SE" dirty="0"/>
              <a:t> part of the </a:t>
            </a:r>
            <a:r>
              <a:rPr lang="sv-SE" dirty="0" err="1"/>
              <a:t>frame</a:t>
            </a:r>
            <a:r>
              <a:rPr lang="sv-SE" dirty="0"/>
              <a:t> </a:t>
            </a:r>
            <a:r>
              <a:rPr lang="sv-SE" dirty="0" err="1"/>
              <a:t>constitute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60 </a:t>
            </a:r>
            <a:r>
              <a:rPr lang="sv-SE" dirty="0" err="1"/>
              <a:t>percent</a:t>
            </a:r>
            <a:r>
              <a:rPr lang="sv-SE" dirty="0"/>
              <a:t> of the total private </a:t>
            </a:r>
            <a:r>
              <a:rPr lang="sv-SE" dirty="0" err="1"/>
              <a:t>sector</a:t>
            </a:r>
            <a:r>
              <a:rPr lang="sv-SE" dirty="0"/>
              <a:t> production</a:t>
            </a:r>
          </a:p>
          <a:p>
            <a:r>
              <a:rPr lang="sv-SE" dirty="0" err="1"/>
              <a:t>Due</a:t>
            </a:r>
            <a:r>
              <a:rPr lang="sv-SE" dirty="0"/>
              <a:t> to the lack of </a:t>
            </a:r>
            <a:r>
              <a:rPr lang="sv-SE" dirty="0" err="1"/>
              <a:t>detailes</a:t>
            </a:r>
            <a:r>
              <a:rPr lang="sv-SE" dirty="0"/>
              <a:t> in the administrative data, </a:t>
            </a:r>
            <a:r>
              <a:rPr lang="sv-SE" dirty="0" err="1"/>
              <a:t>only</a:t>
            </a:r>
            <a:r>
              <a:rPr lang="sv-SE" dirty="0"/>
              <a:t> a </a:t>
            </a:r>
            <a:r>
              <a:rPr lang="sv-SE" dirty="0" err="1"/>
              <a:t>simplified</a:t>
            </a:r>
            <a:r>
              <a:rPr lang="sv-SE" dirty="0"/>
              <a:t> GVA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calculated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0153786-FF1C-0E63-E62A-472CB1F5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Calculations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administrative data</a:t>
            </a:r>
          </a:p>
        </p:txBody>
      </p:sp>
    </p:spTree>
    <p:extLst>
      <p:ext uri="{BB962C8B-B14F-4D97-AF65-F5344CB8AC3E}">
        <p14:creationId xmlns:p14="http://schemas.microsoft.com/office/powerpoint/2010/main" val="185706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5911EB76-D0B6-3CCA-D18D-8D3412823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36919"/>
              </p:ext>
            </p:extLst>
          </p:nvPr>
        </p:nvGraphicFramePr>
        <p:xfrm>
          <a:off x="3085105" y="3324225"/>
          <a:ext cx="7985125" cy="2651671"/>
        </p:xfrm>
        <a:graphic>
          <a:graphicData uri="http://schemas.openxmlformats.org/drawingml/2006/table">
            <a:tbl>
              <a:tblPr/>
              <a:tblGrid>
                <a:gridCol w="1753595">
                  <a:extLst>
                    <a:ext uri="{9D8B030D-6E8A-4147-A177-3AD203B41FA5}">
                      <a16:colId xmlns:a16="http://schemas.microsoft.com/office/drawing/2014/main" val="2330716789"/>
                    </a:ext>
                  </a:extLst>
                </a:gridCol>
                <a:gridCol w="6231530">
                  <a:extLst>
                    <a:ext uri="{9D8B030D-6E8A-4147-A177-3AD203B41FA5}">
                      <a16:colId xmlns:a16="http://schemas.microsoft.com/office/drawing/2014/main" val="1413038739"/>
                    </a:ext>
                  </a:extLst>
                </a:gridCol>
              </a:tblGrid>
              <a:tr h="2410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Where</a:t>
                      </a:r>
                      <a:r>
                        <a:rPr lang="sv-SE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301500"/>
                  </a:ext>
                </a:extLst>
              </a:tr>
              <a:tr h="241061">
                <a:tc>
                  <a:txBody>
                    <a:bodyPr/>
                    <a:lstStyle/>
                    <a:p>
                      <a:pPr algn="l" fontAlgn="b"/>
                      <a:endParaRPr lang="sv-SE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881933"/>
                  </a:ext>
                </a:extLst>
              </a:tr>
              <a:tr h="2410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Operating income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1 + 2 ( +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adjustments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438885"/>
                  </a:ext>
                </a:extLst>
              </a:tr>
              <a:tr h="2410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Operating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costs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3 + 4 + 5 ( +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adjustments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96005"/>
                  </a:ext>
                </a:extLst>
              </a:tr>
              <a:tr h="2410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Personnel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costs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580390"/>
                  </a:ext>
                </a:extLst>
              </a:tr>
              <a:tr h="2410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Compensation of employees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265492"/>
                  </a:ext>
                </a:extLst>
              </a:tr>
              <a:tr h="2410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EBITDA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Operating income − Operating costs − Personnel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381486"/>
                  </a:ext>
                </a:extLst>
              </a:tr>
              <a:tr h="2410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1 + 2 ( + adjustments 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938238"/>
                  </a:ext>
                </a:extLst>
              </a:tr>
              <a:tr h="2410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Intermediate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consumption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3 + 4 + 5 ( +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adjustments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938154"/>
                  </a:ext>
                </a:extLst>
              </a:tr>
              <a:tr h="2410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Simplified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Gross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Value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Added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Production −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Intermediate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consumption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696599"/>
                  </a:ext>
                </a:extLst>
              </a:tr>
              <a:tr h="2410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Operating Surplus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Simplified Gross Value Added − Compensation of employees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25041"/>
                  </a:ext>
                </a:extLst>
              </a:tr>
            </a:tbl>
          </a:graphicData>
        </a:graphic>
      </p:graphicFrame>
      <p:pic>
        <p:nvPicPr>
          <p:cNvPr id="8" name="Bildobjekt 7">
            <a:extLst>
              <a:ext uri="{FF2B5EF4-FFF2-40B4-BE49-F238E27FC236}">
                <a16:creationId xmlns:a16="http://schemas.microsoft.com/office/drawing/2014/main" id="{32CC0EA6-84AB-BB42-D414-D4B59DBF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105" y="882104"/>
            <a:ext cx="59743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3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3996FF-291C-83A2-27F8-CDBE4F975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229853"/>
            <a:ext cx="8526462" cy="3327985"/>
          </a:xfrm>
        </p:spPr>
        <p:txBody>
          <a:bodyPr/>
          <a:lstStyle/>
          <a:p>
            <a:r>
              <a:rPr lang="sv-SE" dirty="0"/>
              <a:t>VAT </a:t>
            </a:r>
            <a:r>
              <a:rPr lang="sv-SE" dirty="0" err="1"/>
              <a:t>declarations</a:t>
            </a:r>
            <a:r>
              <a:rPr lang="sv-SE" dirty="0"/>
              <a:t> from the Swedish Tax </a:t>
            </a:r>
            <a:r>
              <a:rPr lang="sv-SE" dirty="0" err="1"/>
              <a:t>Authorities</a:t>
            </a:r>
            <a:r>
              <a:rPr lang="sv-SE" dirty="0"/>
              <a:t> </a:t>
            </a:r>
            <a:r>
              <a:rPr lang="sv-SE" dirty="0" err="1"/>
              <a:t>constitute</a:t>
            </a:r>
            <a:r>
              <a:rPr lang="sv-SE" dirty="0"/>
              <a:t> the </a:t>
            </a:r>
            <a:r>
              <a:rPr lang="sv-SE" dirty="0" err="1"/>
              <a:t>base</a:t>
            </a:r>
            <a:r>
              <a:rPr lang="sv-SE" dirty="0"/>
              <a:t> of the </a:t>
            </a:r>
            <a:r>
              <a:rPr lang="sv-SE" dirty="0" err="1"/>
              <a:t>calculations</a:t>
            </a:r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vast</a:t>
            </a:r>
            <a:r>
              <a:rPr lang="sv-SE" dirty="0"/>
              <a:t> </a:t>
            </a:r>
            <a:r>
              <a:rPr lang="sv-SE" dirty="0" err="1"/>
              <a:t>majority</a:t>
            </a:r>
            <a:r>
              <a:rPr lang="sv-SE" dirty="0"/>
              <a:t> of Swedish </a:t>
            </a:r>
            <a:r>
              <a:rPr lang="sv-SE" dirty="0" err="1"/>
              <a:t>enterprises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obligated</a:t>
            </a:r>
            <a:r>
              <a:rPr lang="sv-SE" dirty="0"/>
              <a:t> to </a:t>
            </a:r>
            <a:r>
              <a:rPr lang="sv-SE" dirty="0" err="1"/>
              <a:t>report</a:t>
            </a:r>
            <a:r>
              <a:rPr lang="sv-SE" dirty="0"/>
              <a:t> a VAT </a:t>
            </a:r>
            <a:r>
              <a:rPr lang="sv-SE" dirty="0" err="1"/>
              <a:t>declaration</a:t>
            </a:r>
            <a:r>
              <a:rPr lang="sv-SE" dirty="0"/>
              <a:t> on a </a:t>
            </a:r>
            <a:r>
              <a:rPr lang="sv-SE" dirty="0" err="1"/>
              <a:t>monthly</a:t>
            </a:r>
            <a:r>
              <a:rPr lang="sv-SE" dirty="0"/>
              <a:t> or </a:t>
            </a:r>
            <a:r>
              <a:rPr lang="sv-SE" dirty="0" err="1"/>
              <a:t>quarterly</a:t>
            </a:r>
            <a:r>
              <a:rPr lang="sv-SE" dirty="0"/>
              <a:t> basis</a:t>
            </a:r>
          </a:p>
          <a:p>
            <a:r>
              <a:rPr lang="sv-SE" dirty="0"/>
              <a:t>To go from VAT to </a:t>
            </a:r>
            <a:r>
              <a:rPr lang="sv-SE" dirty="0" err="1"/>
              <a:t>actual</a:t>
            </a:r>
            <a:r>
              <a:rPr lang="sv-SE" dirty="0"/>
              <a:t> </a:t>
            </a:r>
            <a:r>
              <a:rPr lang="sv-SE" dirty="0" err="1"/>
              <a:t>incomes</a:t>
            </a:r>
            <a:r>
              <a:rPr lang="sv-SE" dirty="0"/>
              <a:t> </a:t>
            </a:r>
            <a:r>
              <a:rPr lang="sv-SE" dirty="0" err="1"/>
              <a:t>each</a:t>
            </a:r>
            <a:r>
              <a:rPr lang="sv-SE" dirty="0"/>
              <a:t> sold </a:t>
            </a:r>
            <a:r>
              <a:rPr lang="sv-SE" dirty="0" err="1"/>
              <a:t>product</a:t>
            </a:r>
            <a:r>
              <a:rPr lang="sv-SE" dirty="0"/>
              <a:t> must be </a:t>
            </a:r>
            <a:r>
              <a:rPr lang="sv-SE" dirty="0" err="1"/>
              <a:t>written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a </a:t>
            </a:r>
            <a:r>
              <a:rPr lang="sv-SE" dirty="0" err="1"/>
              <a:t>specific</a:t>
            </a:r>
            <a:r>
              <a:rPr lang="sv-SE" dirty="0"/>
              <a:t> VAT rate. VAT rates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either</a:t>
            </a:r>
            <a:r>
              <a:rPr lang="sv-SE" dirty="0"/>
              <a:t> 6, 12 or 25 </a:t>
            </a:r>
            <a:r>
              <a:rPr lang="sv-SE" dirty="0" err="1"/>
              <a:t>percent</a:t>
            </a:r>
            <a:r>
              <a:rPr lang="sv-SE" dirty="0"/>
              <a:t> and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collected</a:t>
            </a:r>
            <a:r>
              <a:rPr lang="sv-SE" dirty="0"/>
              <a:t> from the </a:t>
            </a:r>
            <a:r>
              <a:rPr lang="sv-SE" dirty="0" err="1"/>
              <a:t>strucural</a:t>
            </a:r>
            <a:r>
              <a:rPr lang="sv-SE" dirty="0"/>
              <a:t> business </a:t>
            </a:r>
            <a:r>
              <a:rPr lang="sv-SE" dirty="0" err="1"/>
              <a:t>statistics</a:t>
            </a:r>
            <a:endParaRPr lang="sv-SE" dirty="0"/>
          </a:p>
          <a:p>
            <a:r>
              <a:rPr lang="sv-SE" dirty="0"/>
              <a:t>In order to </a:t>
            </a:r>
            <a:r>
              <a:rPr lang="sv-SE" dirty="0" err="1"/>
              <a:t>reach</a:t>
            </a:r>
            <a:r>
              <a:rPr lang="sv-SE" dirty="0"/>
              <a:t> the </a:t>
            </a:r>
            <a:r>
              <a:rPr lang="sv-SE" dirty="0" err="1"/>
              <a:t>target</a:t>
            </a:r>
            <a:r>
              <a:rPr lang="sv-SE" dirty="0"/>
              <a:t> </a:t>
            </a:r>
            <a:r>
              <a:rPr lang="sv-SE" dirty="0" err="1"/>
              <a:t>variable</a:t>
            </a:r>
            <a:r>
              <a:rPr lang="sv-SE" dirty="0"/>
              <a:t> Production, the VAT </a:t>
            </a:r>
            <a:r>
              <a:rPr lang="sv-SE" dirty="0" err="1"/>
              <a:t>incomes</a:t>
            </a:r>
            <a:r>
              <a:rPr lang="sv-SE" dirty="0"/>
              <a:t> must be </a:t>
            </a:r>
            <a:r>
              <a:rPr lang="sv-SE" dirty="0" err="1"/>
              <a:t>adjusted</a:t>
            </a:r>
            <a:r>
              <a:rPr lang="sv-SE" dirty="0"/>
              <a:t> for </a:t>
            </a:r>
            <a:r>
              <a:rPr lang="sv-SE" dirty="0" err="1"/>
              <a:t>changes</a:t>
            </a:r>
            <a:r>
              <a:rPr lang="sv-SE" dirty="0"/>
              <a:t> in </a:t>
            </a:r>
            <a:r>
              <a:rPr lang="sv-SE" dirty="0" err="1"/>
              <a:t>inventories</a:t>
            </a:r>
            <a:endParaRPr lang="sv-SE" dirty="0"/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0153786-FF1C-0E63-E62A-472CB1F5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Operating income and Production </a:t>
            </a:r>
            <a:r>
              <a:rPr lang="sv-SE" dirty="0" err="1"/>
              <a:t>based</a:t>
            </a:r>
            <a:r>
              <a:rPr lang="sv-SE" dirty="0"/>
              <a:t> on administrative data</a:t>
            </a:r>
          </a:p>
        </p:txBody>
      </p:sp>
    </p:spTree>
    <p:extLst>
      <p:ext uri="{BB962C8B-B14F-4D97-AF65-F5344CB8AC3E}">
        <p14:creationId xmlns:p14="http://schemas.microsoft.com/office/powerpoint/2010/main" val="103769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3996FF-291C-83A2-27F8-CDBE4F975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261937"/>
            <a:ext cx="8526462" cy="4411579"/>
          </a:xfrm>
        </p:spPr>
        <p:txBody>
          <a:bodyPr/>
          <a:lstStyle/>
          <a:p>
            <a:r>
              <a:rPr lang="sv-SE" dirty="0"/>
              <a:t>VAT </a:t>
            </a:r>
            <a:r>
              <a:rPr lang="sv-SE" dirty="0" err="1"/>
              <a:t>declarations</a:t>
            </a:r>
            <a:r>
              <a:rPr lang="sv-SE" dirty="0"/>
              <a:t> from the Swedish Tax </a:t>
            </a:r>
            <a:r>
              <a:rPr lang="sv-SE" dirty="0" err="1"/>
              <a:t>Authoririties</a:t>
            </a:r>
            <a:r>
              <a:rPr lang="sv-SE" dirty="0"/>
              <a:t> </a:t>
            </a:r>
            <a:r>
              <a:rPr lang="sv-SE" dirty="0" err="1"/>
              <a:t>constitute</a:t>
            </a:r>
            <a:r>
              <a:rPr lang="sv-SE" dirty="0"/>
              <a:t> the </a:t>
            </a:r>
            <a:r>
              <a:rPr lang="sv-SE" dirty="0" err="1"/>
              <a:t>base</a:t>
            </a:r>
            <a:r>
              <a:rPr lang="sv-SE" dirty="0"/>
              <a:t> of the </a:t>
            </a:r>
            <a:r>
              <a:rPr lang="sv-SE" dirty="0" err="1"/>
              <a:t>calculations</a:t>
            </a:r>
            <a:endParaRPr lang="sv-SE" dirty="0"/>
          </a:p>
          <a:p>
            <a:r>
              <a:rPr lang="sv-SE" dirty="0"/>
              <a:t>The same VAT rates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write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the VAT </a:t>
            </a:r>
            <a:r>
              <a:rPr lang="sv-SE" dirty="0" err="1"/>
              <a:t>costs</a:t>
            </a:r>
            <a:r>
              <a:rPr lang="sv-SE" dirty="0"/>
              <a:t> as the VAT </a:t>
            </a:r>
            <a:r>
              <a:rPr lang="sv-SE" dirty="0" err="1"/>
              <a:t>incomes</a:t>
            </a:r>
            <a:endParaRPr lang="sv-SE" dirty="0"/>
          </a:p>
          <a:p>
            <a:r>
              <a:rPr lang="sv-SE" dirty="0"/>
              <a:t>In order to </a:t>
            </a:r>
            <a:r>
              <a:rPr lang="sv-SE" dirty="0" err="1"/>
              <a:t>reach</a:t>
            </a:r>
            <a:r>
              <a:rPr lang="sv-SE" dirty="0"/>
              <a:t> the </a:t>
            </a:r>
            <a:r>
              <a:rPr lang="sv-SE" dirty="0" err="1"/>
              <a:t>target</a:t>
            </a:r>
            <a:r>
              <a:rPr lang="sv-SE" dirty="0"/>
              <a:t> </a:t>
            </a:r>
            <a:r>
              <a:rPr lang="sv-SE" dirty="0" err="1"/>
              <a:t>variable</a:t>
            </a:r>
            <a:r>
              <a:rPr lang="sv-SE" dirty="0"/>
              <a:t> </a:t>
            </a:r>
            <a:r>
              <a:rPr lang="sv-SE" dirty="0" err="1"/>
              <a:t>Intermediate</a:t>
            </a:r>
            <a:r>
              <a:rPr lang="sv-SE" dirty="0"/>
              <a:t> </a:t>
            </a:r>
            <a:r>
              <a:rPr lang="sv-SE" dirty="0" err="1"/>
              <a:t>consumption</a:t>
            </a:r>
            <a:r>
              <a:rPr lang="sv-SE" dirty="0"/>
              <a:t>, the VAT </a:t>
            </a:r>
            <a:r>
              <a:rPr lang="sv-SE" dirty="0" err="1"/>
              <a:t>costs</a:t>
            </a:r>
            <a:r>
              <a:rPr lang="sv-SE" dirty="0"/>
              <a:t> must be </a:t>
            </a:r>
            <a:r>
              <a:rPr lang="sv-SE" dirty="0" err="1"/>
              <a:t>adjusted</a:t>
            </a:r>
            <a:r>
              <a:rPr lang="sv-SE" dirty="0"/>
              <a:t> for </a:t>
            </a:r>
            <a:r>
              <a:rPr lang="sv-SE" dirty="0" err="1"/>
              <a:t>changes</a:t>
            </a:r>
            <a:r>
              <a:rPr lang="sv-SE" dirty="0"/>
              <a:t> in </a:t>
            </a:r>
            <a:r>
              <a:rPr lang="sv-SE" dirty="0" err="1"/>
              <a:t>inventories</a:t>
            </a:r>
            <a:endParaRPr lang="sv-SE" dirty="0"/>
          </a:p>
          <a:p>
            <a:r>
              <a:rPr lang="sv-SE" dirty="0"/>
              <a:t>The VAT </a:t>
            </a:r>
            <a:r>
              <a:rPr lang="sv-SE" dirty="0" err="1"/>
              <a:t>costs</a:t>
            </a:r>
            <a:r>
              <a:rPr lang="sv-SE" dirty="0"/>
              <a:t>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investments</a:t>
            </a:r>
            <a:r>
              <a:rPr lang="sv-SE" dirty="0"/>
              <a:t> in </a:t>
            </a:r>
            <a:r>
              <a:rPr lang="sv-SE" dirty="0" err="1"/>
              <a:t>tangible</a:t>
            </a:r>
            <a:r>
              <a:rPr lang="sv-SE" dirty="0"/>
              <a:t> assets </a:t>
            </a:r>
            <a:r>
              <a:rPr lang="sv-SE" dirty="0" err="1"/>
              <a:t>such</a:t>
            </a:r>
            <a:r>
              <a:rPr lang="sv-SE" dirty="0"/>
              <a:t> as </a:t>
            </a:r>
            <a:r>
              <a:rPr lang="sv-SE" dirty="0" err="1"/>
              <a:t>machinery</a:t>
            </a:r>
            <a:r>
              <a:rPr lang="sv-SE" dirty="0"/>
              <a:t> and </a:t>
            </a:r>
            <a:r>
              <a:rPr lang="sv-SE" dirty="0" err="1"/>
              <a:t>buildings</a:t>
            </a:r>
            <a:r>
              <a:rPr lang="sv-SE" dirty="0"/>
              <a:t>.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investments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counted</a:t>
            </a:r>
            <a:r>
              <a:rPr lang="sv-SE" dirty="0"/>
              <a:t> for on the </a:t>
            </a:r>
            <a:r>
              <a:rPr lang="sv-SE" dirty="0" err="1"/>
              <a:t>expenditure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 of GDP and must </a:t>
            </a:r>
            <a:r>
              <a:rPr lang="sv-SE" dirty="0" err="1"/>
              <a:t>hence</a:t>
            </a:r>
            <a:r>
              <a:rPr lang="sv-SE" dirty="0"/>
              <a:t> be </a:t>
            </a:r>
            <a:r>
              <a:rPr lang="sv-SE" dirty="0" err="1"/>
              <a:t>adjusted</a:t>
            </a:r>
            <a:r>
              <a:rPr lang="sv-SE" dirty="0"/>
              <a:t> for to </a:t>
            </a:r>
            <a:r>
              <a:rPr lang="sv-SE" dirty="0" err="1"/>
              <a:t>reach</a:t>
            </a:r>
            <a:r>
              <a:rPr lang="sv-SE" dirty="0"/>
              <a:t> the </a:t>
            </a:r>
            <a:r>
              <a:rPr lang="sv-SE" dirty="0" err="1"/>
              <a:t>target</a:t>
            </a:r>
            <a:r>
              <a:rPr lang="sv-SE" dirty="0"/>
              <a:t> </a:t>
            </a:r>
            <a:r>
              <a:rPr lang="sv-SE" dirty="0" err="1"/>
              <a:t>variable</a:t>
            </a:r>
            <a:r>
              <a:rPr lang="sv-SE" dirty="0"/>
              <a:t> </a:t>
            </a:r>
            <a:r>
              <a:rPr lang="sv-SE" dirty="0" err="1"/>
              <a:t>Intermediate</a:t>
            </a:r>
            <a:r>
              <a:rPr lang="sv-SE" dirty="0"/>
              <a:t> </a:t>
            </a:r>
            <a:r>
              <a:rPr lang="sv-SE" dirty="0" err="1"/>
              <a:t>consumption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done</a:t>
            </a:r>
            <a:r>
              <a:rPr lang="sv-SE" dirty="0"/>
              <a:t> by a </a:t>
            </a:r>
            <a:r>
              <a:rPr lang="sv-SE" dirty="0" err="1"/>
              <a:t>complimentary</a:t>
            </a:r>
            <a:r>
              <a:rPr lang="sv-SE" dirty="0"/>
              <a:t> survey at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0153786-FF1C-0E63-E62A-472CB1F5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809450"/>
            <a:ext cx="10042434" cy="1049829"/>
          </a:xfrm>
        </p:spPr>
        <p:txBody>
          <a:bodyPr/>
          <a:lstStyle/>
          <a:p>
            <a:r>
              <a:rPr lang="sv-SE" dirty="0"/>
              <a:t>Operating </a:t>
            </a:r>
            <a:r>
              <a:rPr lang="sv-SE" dirty="0" err="1"/>
              <a:t>costs</a:t>
            </a:r>
            <a:r>
              <a:rPr lang="sv-SE" dirty="0"/>
              <a:t> and </a:t>
            </a:r>
            <a:r>
              <a:rPr lang="sv-SE" dirty="0" err="1"/>
              <a:t>Intermediate</a:t>
            </a:r>
            <a:r>
              <a:rPr lang="sv-SE" dirty="0"/>
              <a:t> </a:t>
            </a:r>
            <a:r>
              <a:rPr lang="sv-SE" dirty="0" err="1"/>
              <a:t>consumption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administrative data</a:t>
            </a:r>
          </a:p>
        </p:txBody>
      </p:sp>
    </p:spTree>
    <p:extLst>
      <p:ext uri="{BB962C8B-B14F-4D97-AF65-F5344CB8AC3E}">
        <p14:creationId xmlns:p14="http://schemas.microsoft.com/office/powerpoint/2010/main" val="1814490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54DC86C4-7F80-3BDE-F613-946E980E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804172"/>
            <a:ext cx="8515350" cy="1467025"/>
          </a:xfrm>
        </p:spPr>
        <p:txBody>
          <a:bodyPr/>
          <a:lstStyle/>
          <a:p>
            <a:r>
              <a:rPr lang="en-US" dirty="0"/>
              <a:t>Thank you!</a:t>
            </a:r>
            <a:endParaRPr lang="en-US" sz="2400" b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934A0E5-1F99-2B88-D853-202907FD17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820472"/>
            <a:ext cx="3974400" cy="2732088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/>
              <a:t>Sebastian Rask</a:t>
            </a:r>
          </a:p>
          <a:p>
            <a:pPr marL="0" indent="0">
              <a:buNone/>
            </a:pPr>
            <a:r>
              <a:rPr lang="en-US" sz="1800" i="1" dirty="0">
                <a:hlinkClick r:id="rId2"/>
              </a:rPr>
              <a:t>sebastian.rask@scb.se</a:t>
            </a: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+46 10 479 40 29</a:t>
            </a:r>
          </a:p>
        </p:txBody>
      </p:sp>
    </p:spTree>
    <p:extLst>
      <p:ext uri="{BB962C8B-B14F-4D97-AF65-F5344CB8AC3E}">
        <p14:creationId xmlns:p14="http://schemas.microsoft.com/office/powerpoint/2010/main" val="421992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3DBC4D5-9A47-BB45-0A4B-25F3C0A6BD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534653"/>
            <a:ext cx="8526462" cy="3023185"/>
          </a:xfrm>
        </p:spPr>
        <p:txBody>
          <a:bodyPr/>
          <a:lstStyle/>
          <a:p>
            <a:r>
              <a:rPr lang="sv-SE" dirty="0"/>
              <a:t>A </a:t>
            </a:r>
            <a:r>
              <a:rPr lang="sv-SE" dirty="0" err="1"/>
              <a:t>high-quality</a:t>
            </a:r>
            <a:r>
              <a:rPr lang="sv-SE" dirty="0"/>
              <a:t> </a:t>
            </a:r>
            <a:r>
              <a:rPr lang="sv-SE" dirty="0" err="1"/>
              <a:t>measure</a:t>
            </a:r>
            <a:r>
              <a:rPr lang="sv-SE" dirty="0"/>
              <a:t> of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 is </a:t>
            </a:r>
            <a:r>
              <a:rPr lang="sv-SE" dirty="0" err="1"/>
              <a:t>essential</a:t>
            </a:r>
            <a:r>
              <a:rPr lang="sv-SE" dirty="0"/>
              <a:t> for </a:t>
            </a:r>
            <a:r>
              <a:rPr lang="sv-SE" dirty="0" err="1"/>
              <a:t>economic</a:t>
            </a:r>
            <a:r>
              <a:rPr lang="sv-SE" dirty="0"/>
              <a:t> policy </a:t>
            </a:r>
            <a:r>
              <a:rPr lang="sv-SE" dirty="0" err="1"/>
              <a:t>makers</a:t>
            </a:r>
            <a:endParaRPr lang="sv-SE" dirty="0"/>
          </a:p>
          <a:p>
            <a:r>
              <a:rPr lang="sv-SE" dirty="0" err="1"/>
              <a:t>Measures</a:t>
            </a:r>
            <a:r>
              <a:rPr lang="sv-SE" dirty="0"/>
              <a:t> of long- och </a:t>
            </a:r>
            <a:r>
              <a:rPr lang="sv-SE" dirty="0" err="1"/>
              <a:t>shortterm</a:t>
            </a:r>
            <a:r>
              <a:rPr lang="sv-SE" dirty="0"/>
              <a:t>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creates</a:t>
            </a:r>
            <a:r>
              <a:rPr lang="sv-SE" dirty="0"/>
              <a:t> the fundament of business </a:t>
            </a:r>
            <a:r>
              <a:rPr lang="sv-SE" dirty="0" err="1"/>
              <a:t>cycle</a:t>
            </a:r>
            <a:r>
              <a:rPr lang="sv-SE" dirty="0"/>
              <a:t> </a:t>
            </a:r>
            <a:r>
              <a:rPr lang="sv-SE" dirty="0" err="1"/>
              <a:t>measures</a:t>
            </a:r>
            <a:endParaRPr lang="sv-SE" dirty="0"/>
          </a:p>
          <a:p>
            <a:r>
              <a:rPr lang="sv-SE" dirty="0"/>
              <a:t>A </a:t>
            </a:r>
            <a:r>
              <a:rPr lang="sv-SE" dirty="0" err="1"/>
              <a:t>high-quality</a:t>
            </a:r>
            <a:r>
              <a:rPr lang="sv-SE" dirty="0"/>
              <a:t> </a:t>
            </a:r>
            <a:r>
              <a:rPr lang="sv-SE" dirty="0" err="1"/>
              <a:t>measure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able</a:t>
            </a:r>
            <a:r>
              <a:rPr lang="sv-SE" dirty="0"/>
              <a:t> to </a:t>
            </a:r>
            <a:r>
              <a:rPr lang="sv-SE" dirty="0" err="1"/>
              <a:t>find</a:t>
            </a:r>
            <a:r>
              <a:rPr lang="sv-SE" dirty="0"/>
              <a:t> turning </a:t>
            </a:r>
            <a:r>
              <a:rPr lang="sv-SE" dirty="0" err="1"/>
              <a:t>points</a:t>
            </a:r>
            <a:r>
              <a:rPr lang="sv-SE" dirty="0"/>
              <a:t> in short-term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activity</a:t>
            </a:r>
            <a:endParaRPr lang="sv-SE" dirty="0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054C2C0F-91A4-DEA9-C29D-57F410A2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809450"/>
            <a:ext cx="8515350" cy="1243939"/>
          </a:xfrm>
        </p:spPr>
        <p:txBody>
          <a:bodyPr/>
          <a:lstStyle/>
          <a:p>
            <a:r>
              <a:rPr lang="sv-SE" dirty="0"/>
              <a:t>A </a:t>
            </a:r>
            <a:r>
              <a:rPr lang="sv-SE" dirty="0" err="1"/>
              <a:t>measure</a:t>
            </a:r>
            <a:r>
              <a:rPr lang="sv-SE" dirty="0"/>
              <a:t> of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growth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0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3DBC4D5-9A47-BB45-0A4B-25F3C0A6BD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550695"/>
            <a:ext cx="8526462" cy="3007143"/>
          </a:xfrm>
        </p:spPr>
        <p:txBody>
          <a:bodyPr/>
          <a:lstStyle/>
          <a:p>
            <a:r>
              <a:rPr lang="sv-SE" dirty="0" err="1"/>
              <a:t>Statistics</a:t>
            </a:r>
            <a:r>
              <a:rPr lang="sv-SE" dirty="0"/>
              <a:t> Sweden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doing</a:t>
            </a:r>
            <a:r>
              <a:rPr lang="sv-SE" dirty="0"/>
              <a:t> extensive research and </a:t>
            </a:r>
            <a:r>
              <a:rPr lang="sv-SE" dirty="0" err="1"/>
              <a:t>development</a:t>
            </a:r>
            <a:r>
              <a:rPr lang="sv-SE" dirty="0"/>
              <a:t> in the </a:t>
            </a:r>
            <a:r>
              <a:rPr lang="sv-SE" dirty="0" err="1"/>
              <a:t>field</a:t>
            </a:r>
            <a:r>
              <a:rPr lang="sv-SE" dirty="0"/>
              <a:t> of </a:t>
            </a:r>
            <a:r>
              <a:rPr lang="sv-SE" dirty="0" err="1"/>
              <a:t>measuring</a:t>
            </a:r>
            <a:r>
              <a:rPr lang="sv-SE" dirty="0"/>
              <a:t>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 in recent </a:t>
            </a:r>
            <a:r>
              <a:rPr lang="sv-SE" dirty="0" err="1"/>
              <a:t>years</a:t>
            </a:r>
            <a:endParaRPr lang="sv-SE" dirty="0"/>
          </a:p>
          <a:p>
            <a:r>
              <a:rPr lang="sv-SE" dirty="0"/>
              <a:t>The final </a:t>
            </a:r>
            <a:r>
              <a:rPr lang="sv-SE" dirty="0" err="1"/>
              <a:t>outcome</a:t>
            </a:r>
            <a:r>
              <a:rPr lang="sv-SE" dirty="0"/>
              <a:t> is a new </a:t>
            </a:r>
            <a:r>
              <a:rPr lang="sv-SE" dirty="0" err="1"/>
              <a:t>statistical</a:t>
            </a:r>
            <a:r>
              <a:rPr lang="sv-SE" dirty="0"/>
              <a:t> </a:t>
            </a:r>
            <a:r>
              <a:rPr lang="sv-SE" dirty="0" err="1"/>
              <a:t>product</a:t>
            </a:r>
            <a:r>
              <a:rPr lang="sv-SE" dirty="0"/>
              <a:t> </a:t>
            </a:r>
            <a:r>
              <a:rPr lang="sv-SE" dirty="0" err="1"/>
              <a:t>named</a:t>
            </a:r>
            <a:r>
              <a:rPr lang="sv-SE" dirty="0"/>
              <a:t> </a:t>
            </a:r>
            <a:r>
              <a:rPr lang="sv-SE" dirty="0" err="1"/>
              <a:t>Quarterly</a:t>
            </a:r>
            <a:r>
              <a:rPr lang="sv-SE" dirty="0"/>
              <a:t>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Statistics</a:t>
            </a:r>
            <a:r>
              <a:rPr lang="sv-SE" dirty="0"/>
              <a:t> (QES)</a:t>
            </a:r>
          </a:p>
          <a:p>
            <a:r>
              <a:rPr lang="sv-SE" dirty="0"/>
              <a:t>The new </a:t>
            </a:r>
            <a:r>
              <a:rPr lang="sv-SE" dirty="0" err="1"/>
              <a:t>statistic</a:t>
            </a:r>
            <a:r>
              <a:rPr lang="sv-SE" dirty="0"/>
              <a:t> gives an </a:t>
            </a:r>
            <a:r>
              <a:rPr lang="sv-SE" dirty="0" err="1"/>
              <a:t>enhanced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of short-term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growth</a:t>
            </a:r>
            <a:endParaRPr lang="sv-SE" dirty="0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054C2C0F-91A4-DEA9-C29D-57F410A2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654" y="745282"/>
            <a:ext cx="8515350" cy="1356234"/>
          </a:xfrm>
        </p:spPr>
        <p:txBody>
          <a:bodyPr/>
          <a:lstStyle/>
          <a:p>
            <a:r>
              <a:rPr lang="sv-SE" dirty="0" err="1"/>
              <a:t>Quarterly</a:t>
            </a:r>
            <a:r>
              <a:rPr lang="sv-SE" dirty="0"/>
              <a:t>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Statistics</a:t>
            </a:r>
            <a:r>
              <a:rPr lang="sv-SE" dirty="0"/>
              <a:t> (QES)</a:t>
            </a:r>
          </a:p>
        </p:txBody>
      </p:sp>
    </p:spTree>
    <p:extLst>
      <p:ext uri="{BB962C8B-B14F-4D97-AF65-F5344CB8AC3E}">
        <p14:creationId xmlns:p14="http://schemas.microsoft.com/office/powerpoint/2010/main" val="324748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3DBC4D5-9A47-BB45-0A4B-25F3C0A6BD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550695"/>
            <a:ext cx="8526462" cy="3007143"/>
          </a:xfrm>
        </p:spPr>
        <p:txBody>
          <a:bodyPr/>
          <a:lstStyle/>
          <a:p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 is </a:t>
            </a:r>
            <a:r>
              <a:rPr lang="sv-SE" dirty="0" err="1"/>
              <a:t>generally</a:t>
            </a:r>
            <a:r>
              <a:rPr lang="sv-SE" dirty="0"/>
              <a:t> </a:t>
            </a:r>
            <a:r>
              <a:rPr lang="sv-SE" dirty="0" err="1"/>
              <a:t>defined</a:t>
            </a:r>
            <a:r>
              <a:rPr lang="sv-SE" dirty="0"/>
              <a:t> as the rate of </a:t>
            </a:r>
            <a:r>
              <a:rPr lang="sv-SE" dirty="0" err="1"/>
              <a:t>change</a:t>
            </a:r>
            <a:r>
              <a:rPr lang="sv-SE" dirty="0"/>
              <a:t> in a </a:t>
            </a:r>
            <a:r>
              <a:rPr lang="sv-SE" dirty="0" err="1"/>
              <a:t>country’s</a:t>
            </a:r>
            <a:r>
              <a:rPr lang="sv-SE" dirty="0"/>
              <a:t> Gross </a:t>
            </a:r>
            <a:r>
              <a:rPr lang="sv-SE" dirty="0" err="1"/>
              <a:t>Domestic</a:t>
            </a:r>
            <a:r>
              <a:rPr lang="sv-SE" dirty="0"/>
              <a:t> Product (GDP) </a:t>
            </a:r>
          </a:p>
          <a:p>
            <a:r>
              <a:rPr lang="sv-SE" dirty="0"/>
              <a:t>GDP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defined</a:t>
            </a:r>
            <a:r>
              <a:rPr lang="sv-SE" dirty="0"/>
              <a:t> as the </a:t>
            </a:r>
            <a:r>
              <a:rPr lang="sv-SE" dirty="0" err="1"/>
              <a:t>monetary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 of all final </a:t>
            </a:r>
            <a:r>
              <a:rPr lang="sv-SE" dirty="0" err="1"/>
              <a:t>goods</a:t>
            </a:r>
            <a:r>
              <a:rPr lang="sv-SE" dirty="0"/>
              <a:t> and services in an </a:t>
            </a:r>
            <a:r>
              <a:rPr lang="sv-SE" dirty="0" err="1"/>
              <a:t>economy</a:t>
            </a:r>
            <a:endParaRPr lang="sv-SE" dirty="0"/>
          </a:p>
          <a:p>
            <a:r>
              <a:rPr lang="sv-SE" dirty="0"/>
              <a:t>GDP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calculated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three</a:t>
            </a:r>
            <a:r>
              <a:rPr lang="sv-SE" dirty="0"/>
              <a:t> different </a:t>
            </a:r>
            <a:r>
              <a:rPr lang="sv-SE" dirty="0" err="1"/>
              <a:t>approaches</a:t>
            </a:r>
            <a:r>
              <a:rPr lang="sv-SE" dirty="0"/>
              <a:t>, </a:t>
            </a:r>
            <a:r>
              <a:rPr lang="sv-SE" dirty="0" err="1"/>
              <a:t>which</a:t>
            </a:r>
            <a:r>
              <a:rPr lang="sv-SE" dirty="0"/>
              <a:t> in </a:t>
            </a:r>
            <a:r>
              <a:rPr lang="sv-SE" dirty="0" err="1"/>
              <a:t>theory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the same </a:t>
            </a:r>
            <a:r>
              <a:rPr lang="sv-SE" dirty="0" err="1"/>
              <a:t>number</a:t>
            </a:r>
            <a:endParaRPr lang="sv-SE" dirty="0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054C2C0F-91A4-DEA9-C29D-57F410A2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809450"/>
            <a:ext cx="8515350" cy="1227897"/>
          </a:xfrm>
        </p:spPr>
        <p:txBody>
          <a:bodyPr/>
          <a:lstStyle/>
          <a:p>
            <a:r>
              <a:rPr lang="sv-SE" dirty="0"/>
              <a:t>Gross </a:t>
            </a:r>
            <a:r>
              <a:rPr lang="sv-SE" dirty="0" err="1"/>
              <a:t>Domestic</a:t>
            </a:r>
            <a:r>
              <a:rPr lang="sv-SE" dirty="0"/>
              <a:t> Product (GDP)</a:t>
            </a:r>
          </a:p>
        </p:txBody>
      </p:sp>
    </p:spTree>
    <p:extLst>
      <p:ext uri="{BB962C8B-B14F-4D97-AF65-F5344CB8AC3E}">
        <p14:creationId xmlns:p14="http://schemas.microsoft.com/office/powerpoint/2010/main" val="409374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054C2C0F-91A4-DEA9-C29D-57F410A2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274" y="1055990"/>
            <a:ext cx="4827497" cy="1325563"/>
          </a:xfrm>
        </p:spPr>
        <p:txBody>
          <a:bodyPr anchor="t">
            <a:normAutofit/>
          </a:bodyPr>
          <a:lstStyle/>
          <a:p>
            <a:r>
              <a:rPr lang="sv-SE" dirty="0"/>
              <a:t>The output approach to GDP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BEE9791-4E91-2C9A-B9DC-D00A14D67D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7422" y="2561665"/>
            <a:ext cx="4827498" cy="2732088"/>
          </a:xfrm>
        </p:spPr>
        <p:txBody>
          <a:bodyPr/>
          <a:lstStyle/>
          <a:p>
            <a:r>
              <a:rPr lang="en-US" sz="1600" dirty="0"/>
              <a:t>GDP consist of the total value of all produced goods and services that goes to final use, that is Gross Value Added (GVA)</a:t>
            </a:r>
          </a:p>
          <a:p>
            <a:r>
              <a:rPr lang="en-US" sz="1600" dirty="0"/>
              <a:t>What is produced in one entity is used as intermediate consumption in another entity</a:t>
            </a:r>
          </a:p>
          <a:p>
            <a:r>
              <a:rPr lang="en-US" sz="1600" dirty="0"/>
              <a:t>To avoid double counting of production, both production and intermediate consumption are measured</a:t>
            </a:r>
          </a:p>
          <a:p>
            <a:r>
              <a:rPr lang="en-US" sz="1600" dirty="0"/>
              <a:t>When the GVA is adjusted for taxes and subsidies we reach GDP at market prices</a:t>
            </a:r>
          </a:p>
        </p:txBody>
      </p:sp>
      <p:graphicFrame>
        <p:nvGraphicFramePr>
          <p:cNvPr id="2" name="Platshållare för innehåll 1">
            <a:extLst>
              <a:ext uri="{FF2B5EF4-FFF2-40B4-BE49-F238E27FC236}">
                <a16:creationId xmlns:a16="http://schemas.microsoft.com/office/drawing/2014/main" id="{F2F06A48-782D-D6E9-D16C-3189873970A5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145554052"/>
              </p:ext>
            </p:extLst>
          </p:nvPr>
        </p:nvGraphicFramePr>
        <p:xfrm>
          <a:off x="7829726" y="1055990"/>
          <a:ext cx="3594629" cy="4746020"/>
        </p:xfrm>
        <a:graphic>
          <a:graphicData uri="http://schemas.openxmlformats.org/drawingml/2006/table">
            <a:tbl>
              <a:tblPr firstCol="1" lastRow="1" bandRow="1">
                <a:tableStyleId>{68D230F3-CF80-4859-8CE7-A43EE81993B5}</a:tableStyleId>
              </a:tblPr>
              <a:tblGrid>
                <a:gridCol w="3594629">
                  <a:extLst>
                    <a:ext uri="{9D8B030D-6E8A-4147-A177-3AD203B41FA5}">
                      <a16:colId xmlns:a16="http://schemas.microsoft.com/office/drawing/2014/main" val="3903272074"/>
                    </a:ext>
                  </a:extLst>
                </a:gridCol>
              </a:tblGrid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sv-SE" sz="110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Gross </a:t>
                      </a:r>
                      <a:r>
                        <a:rPr lang="sv-SE" sz="1100" dirty="0" err="1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r>
                        <a:rPr lang="sv-SE" sz="110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100" dirty="0" err="1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Added</a:t>
                      </a:r>
                      <a:r>
                        <a:rPr lang="sv-SE" sz="110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(GVA)</a:t>
                      </a: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1632580340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</a:rPr>
                        <a:t>     ( + </a:t>
                      </a:r>
                      <a:r>
                        <a:rPr lang="en-US" sz="1100" b="0" i="1" dirty="0">
                          <a:solidFill>
                            <a:srgbClr val="FF0000"/>
                          </a:solidFill>
                          <a:effectLst/>
                        </a:rPr>
                        <a:t>Production</a:t>
                      </a:r>
                      <a:endParaRPr lang="sv-SE" sz="1100" b="0" i="1" dirty="0">
                        <a:solidFill>
                          <a:srgbClr val="FF0000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107107960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i="1" dirty="0">
                          <a:solidFill>
                            <a:srgbClr val="FF0000"/>
                          </a:solidFill>
                          <a:effectLst/>
                        </a:rPr>
                        <a:t>Intermediate consumption </a:t>
                      </a:r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sv-SE" sz="1100" b="0" i="1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98253612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sv-SE" sz="1100" b="1" i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Taxes on production</a:t>
                      </a: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721689577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 Subsidies on production</a:t>
                      </a:r>
                      <a:endParaRPr lang="sv-SE" sz="1100" b="1" i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1375144390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3694522122"/>
                  </a:ext>
                </a:extLst>
              </a:tr>
              <a:tr h="318236">
                <a:tc>
                  <a:txBody>
                    <a:bodyPr/>
                    <a:lstStyle/>
                    <a:p>
                      <a:pPr algn="l"/>
                      <a:endParaRPr lang="sv-SE" sz="1100" b="0" i="1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1076296933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endParaRPr lang="sv-SE" sz="1100" b="0" i="1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534511271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endParaRPr lang="sv-SE" sz="1100" b="0" i="1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526638728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effectLst/>
                        </a:rPr>
                        <a:t>= GDP at market prices</a:t>
                      </a:r>
                      <a:endParaRPr lang="sv-SE" sz="1100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414325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46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054C2C0F-91A4-DEA9-C29D-57F410A2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055990"/>
            <a:ext cx="4827497" cy="1325563"/>
          </a:xfrm>
        </p:spPr>
        <p:txBody>
          <a:bodyPr anchor="t">
            <a:normAutofit/>
          </a:bodyPr>
          <a:lstStyle/>
          <a:p>
            <a:r>
              <a:rPr lang="sv-SE" dirty="0"/>
              <a:t>The </a:t>
            </a:r>
            <a:r>
              <a:rPr lang="sv-SE" dirty="0" err="1"/>
              <a:t>expenditure</a:t>
            </a:r>
            <a:r>
              <a:rPr lang="sv-SE" dirty="0"/>
              <a:t> approach to GDP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BEE9791-4E91-2C9A-B9DC-D00A14D67D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4" y="2561664"/>
            <a:ext cx="4827498" cy="3382545"/>
          </a:xfrm>
        </p:spPr>
        <p:txBody>
          <a:bodyPr/>
          <a:lstStyle/>
          <a:p>
            <a:r>
              <a:rPr lang="en-US" sz="1600" dirty="0"/>
              <a:t>GDP can also be expressed as the value of all goods and services that are used</a:t>
            </a:r>
          </a:p>
          <a:p>
            <a:r>
              <a:rPr lang="en-US" sz="1600" dirty="0"/>
              <a:t>Household consumption stands for almost 50 percent of all usage</a:t>
            </a:r>
          </a:p>
          <a:p>
            <a:r>
              <a:rPr lang="en-US" sz="1600" dirty="0"/>
              <a:t>Government spending is split between central and local government spending</a:t>
            </a:r>
          </a:p>
          <a:p>
            <a:r>
              <a:rPr lang="en-US" sz="1600" dirty="0"/>
              <a:t>Gross fixed capital formation is split between gross fixed capital formation, for example investments in buildings and machinery, and change in inventories</a:t>
            </a:r>
          </a:p>
          <a:p>
            <a:r>
              <a:rPr lang="en-US" sz="1600" dirty="0"/>
              <a:t>Net exports is the sum between incomes from exports and costs of imports</a:t>
            </a:r>
          </a:p>
        </p:txBody>
      </p:sp>
      <p:graphicFrame>
        <p:nvGraphicFramePr>
          <p:cNvPr id="2" name="Platshållare för innehåll 1">
            <a:extLst>
              <a:ext uri="{FF2B5EF4-FFF2-40B4-BE49-F238E27FC236}">
                <a16:creationId xmlns:a16="http://schemas.microsoft.com/office/drawing/2014/main" id="{F2F06A48-782D-D6E9-D16C-3189873970A5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676939701"/>
              </p:ext>
            </p:extLst>
          </p:nvPr>
        </p:nvGraphicFramePr>
        <p:xfrm>
          <a:off x="7812793" y="1055990"/>
          <a:ext cx="3594629" cy="4746020"/>
        </p:xfrm>
        <a:graphic>
          <a:graphicData uri="http://schemas.openxmlformats.org/drawingml/2006/table">
            <a:tbl>
              <a:tblPr firstCol="1" lastRow="1" bandRow="1">
                <a:tableStyleId>{68D230F3-CF80-4859-8CE7-A43EE81993B5}</a:tableStyleId>
              </a:tblPr>
              <a:tblGrid>
                <a:gridCol w="3594629">
                  <a:extLst>
                    <a:ext uri="{9D8B030D-6E8A-4147-A177-3AD203B41FA5}">
                      <a16:colId xmlns:a16="http://schemas.microsoft.com/office/drawing/2014/main" val="3903272074"/>
                    </a:ext>
                  </a:extLst>
                </a:gridCol>
              </a:tblGrid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effectLst/>
                        </a:rPr>
                        <a:t>+ Household consumption</a:t>
                      </a:r>
                      <a:endParaRPr lang="sv-SE" sz="1100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1632580340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+ Government spending</a:t>
                      </a:r>
                      <a:endParaRPr lang="sv-SE" sz="110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107107960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+ Gross capital formation</a:t>
                      </a:r>
                      <a:endParaRPr lang="sv-SE" sz="110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98253612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b="0" i="1" dirty="0">
                          <a:effectLst/>
                        </a:rPr>
                        <a:t>     ( + Gross fixed capital formation</a:t>
                      </a:r>
                      <a:endParaRPr lang="sv-SE" sz="1100" b="0" i="1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721689577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b="0" i="1" dirty="0">
                          <a:effectLst/>
                        </a:rPr>
                        <a:t>       + Change in inventories )</a:t>
                      </a:r>
                      <a:endParaRPr lang="sv-SE" sz="1100" b="0" i="1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1375144390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+ Net exports</a:t>
                      </a:r>
                      <a:endParaRPr lang="sv-SE" sz="110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3694522122"/>
                  </a:ext>
                </a:extLst>
              </a:tr>
              <a:tr h="318236">
                <a:tc>
                  <a:txBody>
                    <a:bodyPr/>
                    <a:lstStyle/>
                    <a:p>
                      <a:pPr algn="l"/>
                      <a:r>
                        <a:rPr lang="en-US" sz="1100" b="0" i="1" dirty="0">
                          <a:effectLst/>
                        </a:rPr>
                        <a:t>     ( + Exports</a:t>
                      </a:r>
                      <a:endParaRPr lang="sv-SE" sz="1100" b="0" i="1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1076296933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b="0" i="1" dirty="0">
                          <a:effectLst/>
                        </a:rPr>
                        <a:t>       </a:t>
                      </a:r>
                      <a:r>
                        <a:rPr lang="en-US" sz="1100" b="0" i="1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1" dirty="0">
                          <a:effectLst/>
                        </a:rPr>
                        <a:t> Imports )</a:t>
                      </a:r>
                      <a:endParaRPr lang="sv-SE" sz="1100" b="0" i="1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526638728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endParaRPr lang="sv-SE" sz="1100" b="0" i="1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888199131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effectLst/>
                        </a:rPr>
                        <a:t>= GDP at market prices</a:t>
                      </a:r>
                      <a:endParaRPr lang="sv-SE" sz="1100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414325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21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054C2C0F-91A4-DEA9-C29D-57F410A2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24" y="1055990"/>
            <a:ext cx="4827497" cy="1325563"/>
          </a:xfrm>
        </p:spPr>
        <p:txBody>
          <a:bodyPr anchor="t">
            <a:normAutofit/>
          </a:bodyPr>
          <a:lstStyle/>
          <a:p>
            <a:r>
              <a:rPr lang="sv-SE" dirty="0"/>
              <a:t>The income approach to GDP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BEE9791-4E91-2C9A-B9DC-D00A14D67D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3872" y="2561664"/>
            <a:ext cx="4827498" cy="3799639"/>
          </a:xfrm>
        </p:spPr>
        <p:txBody>
          <a:bodyPr/>
          <a:lstStyle/>
          <a:p>
            <a:r>
              <a:rPr lang="en-US" sz="1600" dirty="0"/>
              <a:t>GDP can also be expressed as the value of all income that the production processes have generated</a:t>
            </a:r>
          </a:p>
          <a:p>
            <a:r>
              <a:rPr lang="en-US" sz="1600" dirty="0"/>
              <a:t>Gross Operating Surplus (GOS) represent income to the capital owners</a:t>
            </a:r>
          </a:p>
          <a:p>
            <a:r>
              <a:rPr lang="en-US" sz="1600" dirty="0"/>
              <a:t>Compensation of employees represent income to workers</a:t>
            </a:r>
          </a:p>
          <a:p>
            <a:r>
              <a:rPr lang="en-US" sz="1600" dirty="0"/>
              <a:t>Gross mixed income represent cases when income to capital owners and workers are hard to distinguish, for example self employed people within agriculture, taxi drivers etc.</a:t>
            </a:r>
          </a:p>
          <a:p>
            <a:r>
              <a:rPr lang="en-US" sz="1600" dirty="0"/>
              <a:t>When the generated income are adjusted for taxes and subsidies, we reach GDP at market prices</a:t>
            </a:r>
          </a:p>
        </p:txBody>
      </p:sp>
      <p:graphicFrame>
        <p:nvGraphicFramePr>
          <p:cNvPr id="2" name="Platshållare för innehåll 1">
            <a:extLst>
              <a:ext uri="{FF2B5EF4-FFF2-40B4-BE49-F238E27FC236}">
                <a16:creationId xmlns:a16="http://schemas.microsoft.com/office/drawing/2014/main" id="{F2F06A48-782D-D6E9-D16C-3189873970A5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508713338"/>
              </p:ext>
            </p:extLst>
          </p:nvPr>
        </p:nvGraphicFramePr>
        <p:xfrm>
          <a:off x="7824082" y="1055990"/>
          <a:ext cx="3594629" cy="4746020"/>
        </p:xfrm>
        <a:graphic>
          <a:graphicData uri="http://schemas.openxmlformats.org/drawingml/2006/table">
            <a:tbl>
              <a:tblPr firstCol="1" lastRow="1" bandRow="1">
                <a:tableStyleId>{68D230F3-CF80-4859-8CE7-A43EE81993B5}</a:tableStyleId>
              </a:tblPr>
              <a:tblGrid>
                <a:gridCol w="3594629">
                  <a:extLst>
                    <a:ext uri="{9D8B030D-6E8A-4147-A177-3AD203B41FA5}">
                      <a16:colId xmlns:a16="http://schemas.microsoft.com/office/drawing/2014/main" val="3903272074"/>
                    </a:ext>
                  </a:extLst>
                </a:gridCol>
              </a:tblGrid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sv-SE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sv-SE" sz="1100" b="1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Gross Operating Surplus (GOS)</a:t>
                      </a: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1632580340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b="0" i="1" dirty="0">
                          <a:effectLst/>
                        </a:rPr>
                        <a:t>     ( + </a:t>
                      </a:r>
                      <a:r>
                        <a:rPr lang="en-US" sz="1100" b="0" i="1" dirty="0">
                          <a:solidFill>
                            <a:srgbClr val="FF0000"/>
                          </a:solidFill>
                          <a:effectLst/>
                        </a:rPr>
                        <a:t>Net Operating Surplus</a:t>
                      </a:r>
                      <a:endParaRPr lang="sv-SE" sz="1100" b="0" i="1" dirty="0">
                        <a:solidFill>
                          <a:srgbClr val="FF0000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107107960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b="0" i="1" dirty="0">
                          <a:effectLst/>
                        </a:rPr>
                        <a:t>       </a:t>
                      </a:r>
                      <a:r>
                        <a:rPr lang="en-US" sz="1100" b="0" i="1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100" b="0" i="1" dirty="0">
                          <a:effectLst/>
                        </a:rPr>
                        <a:t> </a:t>
                      </a:r>
                      <a:r>
                        <a:rPr lang="en-US" sz="1100" b="0" i="1" dirty="0">
                          <a:solidFill>
                            <a:srgbClr val="FF0000"/>
                          </a:solidFill>
                          <a:effectLst/>
                        </a:rPr>
                        <a:t>Consumption of fixed capital </a:t>
                      </a:r>
                      <a:r>
                        <a:rPr lang="en-US" sz="1100" b="0" i="1" dirty="0">
                          <a:effectLst/>
                        </a:rPr>
                        <a:t>)</a:t>
                      </a:r>
                      <a:endParaRPr lang="sv-SE" sz="1100" b="0" i="1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98253612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sv-SE" sz="1100" b="1" i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sv-SE" sz="1100" b="1" i="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Compensation of employees</a:t>
                      </a: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721689577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b="0" i="1" dirty="0">
                          <a:effectLst/>
                        </a:rPr>
                        <a:t>     ( + </a:t>
                      </a:r>
                      <a:r>
                        <a:rPr lang="en-US" sz="1100" b="0" i="1" dirty="0">
                          <a:solidFill>
                            <a:srgbClr val="FF0000"/>
                          </a:solidFill>
                          <a:effectLst/>
                        </a:rPr>
                        <a:t>Wages and salaries</a:t>
                      </a:r>
                      <a:endParaRPr lang="sv-SE" sz="1100" b="0" i="1" dirty="0">
                        <a:solidFill>
                          <a:srgbClr val="FF0000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1375144390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b="0" i="1" dirty="0">
                          <a:effectLst/>
                        </a:rPr>
                        <a:t>       + </a:t>
                      </a:r>
                      <a:r>
                        <a:rPr lang="en-US" sz="1100" b="0" i="1" dirty="0">
                          <a:solidFill>
                            <a:srgbClr val="FF0000"/>
                          </a:solidFill>
                          <a:effectLst/>
                        </a:rPr>
                        <a:t>Employer social contributions </a:t>
                      </a:r>
                      <a:r>
                        <a:rPr lang="en-US" sz="1100" b="0" i="1" dirty="0">
                          <a:effectLst/>
                        </a:rPr>
                        <a:t>)</a:t>
                      </a:r>
                      <a:endParaRPr lang="sv-SE" sz="1100" b="0" i="1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3694522122"/>
                  </a:ext>
                </a:extLst>
              </a:tr>
              <a:tr h="318236">
                <a:tc>
                  <a:txBody>
                    <a:bodyPr/>
                    <a:lstStyle/>
                    <a:p>
                      <a:pPr algn="l"/>
                      <a:r>
                        <a:rPr lang="sv-SE" sz="1100" b="1" i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sv-SE" sz="1100" b="1" i="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Gross mixed income</a:t>
                      </a: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1076296933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sv-SE" sz="1100" b="1" i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Taxes on production</a:t>
                      </a: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526638728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effectLst/>
                          <a:sym typeface="Symbol" panose="05050102010706020507" pitchFamily="18" charset="2"/>
                        </a:rPr>
                        <a:t> Subsidies on production</a:t>
                      </a:r>
                      <a:endParaRPr lang="sv-SE" sz="1100" b="1" i="0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4179170426"/>
                  </a:ext>
                </a:extLst>
              </a:tr>
              <a:tr h="491976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effectLst/>
                        </a:rPr>
                        <a:t>= GDP at market prices</a:t>
                      </a:r>
                      <a:endParaRPr lang="sv-SE" sz="1100" dirty="0">
                        <a:solidFill>
                          <a:srgbClr val="1E00BE"/>
                        </a:solidFill>
                        <a:effectLst/>
                        <a:latin typeface="Roboto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33" marR="61533" marT="41263" marB="61533"/>
                </a:tc>
                <a:extLst>
                  <a:ext uri="{0D108BD9-81ED-4DB2-BD59-A6C34878D82A}">
                    <a16:rowId xmlns:a16="http://schemas.microsoft.com/office/drawing/2014/main" val="2414325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29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3DBC4D5-9A47-BB45-0A4B-25F3C0A6BD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566737"/>
            <a:ext cx="8526462" cy="2991101"/>
          </a:xfrm>
        </p:spPr>
        <p:txBody>
          <a:bodyPr/>
          <a:lstStyle/>
          <a:p>
            <a:r>
              <a:rPr lang="sv-SE" dirty="0"/>
              <a:t>Prior to the </a:t>
            </a:r>
            <a:r>
              <a:rPr lang="sv-SE" dirty="0" err="1"/>
              <a:t>development</a:t>
            </a:r>
            <a:r>
              <a:rPr lang="sv-SE" dirty="0"/>
              <a:t> of the QES-</a:t>
            </a:r>
            <a:r>
              <a:rPr lang="sv-SE" dirty="0" err="1"/>
              <a:t>statistics</a:t>
            </a:r>
            <a:r>
              <a:rPr lang="sv-SE" dirty="0"/>
              <a:t>, </a:t>
            </a:r>
            <a:r>
              <a:rPr lang="sv-SE" dirty="0" err="1"/>
              <a:t>only</a:t>
            </a:r>
            <a:r>
              <a:rPr lang="sv-SE" dirty="0"/>
              <a:t> production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measured</a:t>
            </a:r>
            <a:r>
              <a:rPr lang="sv-SE" dirty="0"/>
              <a:t> on a </a:t>
            </a:r>
            <a:r>
              <a:rPr lang="sv-SE" dirty="0" err="1"/>
              <a:t>quarterly</a:t>
            </a:r>
            <a:r>
              <a:rPr lang="sv-SE" dirty="0"/>
              <a:t> basis</a:t>
            </a:r>
          </a:p>
          <a:p>
            <a:r>
              <a:rPr lang="sv-SE" dirty="0"/>
              <a:t>The </a:t>
            </a:r>
            <a:r>
              <a:rPr lang="sv-SE" dirty="0" err="1"/>
              <a:t>cost</a:t>
            </a:r>
            <a:r>
              <a:rPr lang="sv-SE" dirty="0"/>
              <a:t> of </a:t>
            </a:r>
            <a:r>
              <a:rPr lang="sv-SE" dirty="0" err="1"/>
              <a:t>intermediate</a:t>
            </a:r>
            <a:r>
              <a:rPr lang="sv-SE" dirty="0"/>
              <a:t> </a:t>
            </a:r>
            <a:r>
              <a:rPr lang="sv-SE" dirty="0" err="1"/>
              <a:t>products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assumed</a:t>
            </a:r>
            <a:r>
              <a:rPr lang="sv-SE" dirty="0"/>
              <a:t> to be </a:t>
            </a:r>
            <a:r>
              <a:rPr lang="sv-SE" dirty="0" err="1"/>
              <a:t>fully</a:t>
            </a:r>
            <a:r>
              <a:rPr lang="sv-SE" dirty="0"/>
              <a:t> </a:t>
            </a:r>
            <a:r>
              <a:rPr lang="sv-SE" dirty="0" err="1"/>
              <a:t>adaptable</a:t>
            </a:r>
            <a:r>
              <a:rPr lang="sv-SE" dirty="0"/>
              <a:t> to </a:t>
            </a:r>
            <a:r>
              <a:rPr lang="sv-SE" dirty="0" err="1"/>
              <a:t>changes</a:t>
            </a:r>
            <a:r>
              <a:rPr lang="sv-SE" dirty="0"/>
              <a:t> in production, i.e. a </a:t>
            </a:r>
            <a:r>
              <a:rPr lang="sv-SE" dirty="0" err="1"/>
              <a:t>fixed</a:t>
            </a:r>
            <a:r>
              <a:rPr lang="sv-SE" dirty="0"/>
              <a:t> input/output-</a:t>
            </a:r>
            <a:r>
              <a:rPr lang="sv-SE" dirty="0" err="1"/>
              <a:t>ratio</a:t>
            </a:r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change</a:t>
            </a:r>
            <a:r>
              <a:rPr lang="sv-SE" dirty="0"/>
              <a:t> in production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as a </a:t>
            </a:r>
            <a:r>
              <a:rPr lang="sv-SE" dirty="0" err="1"/>
              <a:t>proxy</a:t>
            </a:r>
            <a:r>
              <a:rPr lang="sv-SE" dirty="0"/>
              <a:t> for the </a:t>
            </a:r>
            <a:r>
              <a:rPr lang="sv-SE" dirty="0" err="1"/>
              <a:t>change</a:t>
            </a:r>
            <a:r>
              <a:rPr lang="sv-SE" dirty="0"/>
              <a:t> in GVA</a:t>
            </a:r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054C2C0F-91A4-DEA9-C29D-57F410A2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809450"/>
            <a:ext cx="8515350" cy="1340192"/>
          </a:xfrm>
        </p:spPr>
        <p:txBody>
          <a:bodyPr/>
          <a:lstStyle/>
          <a:p>
            <a:r>
              <a:rPr lang="sv-SE" dirty="0"/>
              <a:t>Output and </a:t>
            </a:r>
            <a:r>
              <a:rPr lang="sv-SE" dirty="0" err="1"/>
              <a:t>Intermediate</a:t>
            </a:r>
            <a:r>
              <a:rPr lang="sv-SE" dirty="0"/>
              <a:t> </a:t>
            </a:r>
            <a:r>
              <a:rPr lang="sv-SE" dirty="0" err="1"/>
              <a:t>consumption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24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054C2C0F-91A4-DEA9-C29D-57F410A2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320075"/>
            <a:ext cx="4827497" cy="1325563"/>
          </a:xfrm>
        </p:spPr>
        <p:txBody>
          <a:bodyPr anchor="t">
            <a:normAutofit/>
          </a:bodyPr>
          <a:lstStyle/>
          <a:p>
            <a:r>
              <a:rPr lang="sv-SE" sz="2900"/>
              <a:t>Output and </a:t>
            </a:r>
            <a:r>
              <a:rPr lang="sv-SE" sz="2900" err="1"/>
              <a:t>Intermediate</a:t>
            </a:r>
            <a:r>
              <a:rPr lang="sv-SE" sz="2900"/>
              <a:t> </a:t>
            </a:r>
            <a:r>
              <a:rPr lang="sv-SE" sz="2900" err="1"/>
              <a:t>consumption</a:t>
            </a:r>
            <a:endParaRPr lang="sv-SE" sz="290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3DBC4D5-9A47-BB45-0A4B-25F3C0A6BD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4" y="2645638"/>
            <a:ext cx="4827498" cy="2912200"/>
          </a:xfrm>
        </p:spPr>
        <p:txBody>
          <a:bodyPr>
            <a:normAutofit/>
          </a:bodyPr>
          <a:lstStyle/>
          <a:p>
            <a:r>
              <a:rPr lang="sv-SE" sz="1600" dirty="0"/>
              <a:t>The </a:t>
            </a:r>
            <a:r>
              <a:rPr lang="sv-SE" sz="1600" dirty="0" err="1"/>
              <a:t>assumption</a:t>
            </a:r>
            <a:r>
              <a:rPr lang="sv-SE" sz="1600" dirty="0"/>
              <a:t> of a </a:t>
            </a:r>
            <a:r>
              <a:rPr lang="sv-SE" sz="1600" dirty="0" err="1"/>
              <a:t>fixed</a:t>
            </a:r>
            <a:r>
              <a:rPr lang="sv-SE" sz="1600" dirty="0"/>
              <a:t> input/output-</a:t>
            </a:r>
            <a:r>
              <a:rPr lang="sv-SE" sz="1600" dirty="0" err="1"/>
              <a:t>ratio</a:t>
            </a:r>
            <a:r>
              <a:rPr lang="sv-SE" sz="1600" dirty="0"/>
              <a:t> is </a:t>
            </a:r>
            <a:r>
              <a:rPr lang="sv-SE" sz="1600" dirty="0" err="1"/>
              <a:t>weak</a:t>
            </a:r>
            <a:r>
              <a:rPr lang="sv-SE" sz="1600" dirty="0"/>
              <a:t> </a:t>
            </a:r>
            <a:r>
              <a:rPr lang="sv-SE" sz="1600" dirty="0" err="1"/>
              <a:t>when</a:t>
            </a:r>
            <a:r>
              <a:rPr lang="sv-SE" sz="1600" dirty="0"/>
              <a:t> production is </a:t>
            </a:r>
            <a:r>
              <a:rPr lang="sv-SE" sz="1600" dirty="0" err="1"/>
              <a:t>rapidly</a:t>
            </a:r>
            <a:r>
              <a:rPr lang="sv-SE" sz="1600" dirty="0"/>
              <a:t> </a:t>
            </a:r>
            <a:r>
              <a:rPr lang="sv-SE" sz="1600" dirty="0" err="1"/>
              <a:t>changing</a:t>
            </a:r>
            <a:r>
              <a:rPr lang="sv-SE" sz="1600" dirty="0"/>
              <a:t>, </a:t>
            </a:r>
            <a:r>
              <a:rPr lang="sv-SE" sz="1600" dirty="0" err="1"/>
              <a:t>during</a:t>
            </a:r>
            <a:r>
              <a:rPr lang="sv-SE" sz="1600" dirty="0"/>
              <a:t> so </a:t>
            </a:r>
            <a:r>
              <a:rPr lang="sv-SE" sz="1600" dirty="0" err="1"/>
              <a:t>called</a:t>
            </a:r>
            <a:r>
              <a:rPr lang="sv-SE" sz="1600" dirty="0"/>
              <a:t> turning </a:t>
            </a:r>
            <a:r>
              <a:rPr lang="sv-SE" sz="1600" dirty="0" err="1"/>
              <a:t>points</a:t>
            </a:r>
            <a:r>
              <a:rPr lang="sv-SE" sz="1600" dirty="0"/>
              <a:t> in </a:t>
            </a:r>
            <a:r>
              <a:rPr lang="sv-SE" sz="1600" dirty="0" err="1"/>
              <a:t>economic</a:t>
            </a:r>
            <a:r>
              <a:rPr lang="sv-SE" sz="1600" dirty="0"/>
              <a:t> </a:t>
            </a:r>
            <a:r>
              <a:rPr lang="sv-SE" sz="1600" dirty="0" err="1"/>
              <a:t>activity</a:t>
            </a:r>
            <a:endParaRPr lang="sv-SE" sz="1600" dirty="0"/>
          </a:p>
          <a:p>
            <a:r>
              <a:rPr lang="sv-SE" sz="1600" dirty="0" err="1"/>
              <a:t>Since</a:t>
            </a:r>
            <a:r>
              <a:rPr lang="sv-SE" sz="1600" dirty="0"/>
              <a:t> the GVA is a </a:t>
            </a:r>
            <a:r>
              <a:rPr lang="sv-SE" sz="1600" dirty="0" err="1"/>
              <a:t>relatively</a:t>
            </a:r>
            <a:r>
              <a:rPr lang="sv-SE" sz="1600" dirty="0"/>
              <a:t> small </a:t>
            </a:r>
            <a:r>
              <a:rPr lang="sv-SE" sz="1600" dirty="0" err="1"/>
              <a:t>number</a:t>
            </a:r>
            <a:r>
              <a:rPr lang="sv-SE" sz="1600" dirty="0"/>
              <a:t> in </a:t>
            </a:r>
            <a:r>
              <a:rPr lang="sv-SE" sz="1600" dirty="0" err="1"/>
              <a:t>comparison</a:t>
            </a:r>
            <a:r>
              <a:rPr lang="sv-SE" sz="1600" dirty="0"/>
              <a:t> to production, </a:t>
            </a:r>
            <a:r>
              <a:rPr lang="sv-SE" sz="1600" dirty="0" err="1"/>
              <a:t>farely</a:t>
            </a:r>
            <a:r>
              <a:rPr lang="sv-SE" sz="1600" dirty="0"/>
              <a:t> small </a:t>
            </a:r>
            <a:r>
              <a:rPr lang="sv-SE" sz="1600" dirty="0" err="1"/>
              <a:t>discrepancies</a:t>
            </a:r>
            <a:r>
              <a:rPr lang="sv-SE" sz="1600" dirty="0"/>
              <a:t> </a:t>
            </a:r>
            <a:r>
              <a:rPr lang="sv-SE" sz="1600" dirty="0" err="1"/>
              <a:t>between</a:t>
            </a:r>
            <a:r>
              <a:rPr lang="sv-SE" sz="1600" dirty="0"/>
              <a:t> production and </a:t>
            </a:r>
            <a:r>
              <a:rPr lang="sv-SE" sz="1600" dirty="0" err="1"/>
              <a:t>intermediate</a:t>
            </a:r>
            <a:r>
              <a:rPr lang="sv-SE" sz="1600" dirty="0"/>
              <a:t> </a:t>
            </a:r>
            <a:r>
              <a:rPr lang="sv-SE" sz="1600" dirty="0" err="1"/>
              <a:t>consumption</a:t>
            </a:r>
            <a:r>
              <a:rPr lang="sv-SE" sz="1600" dirty="0"/>
              <a:t> </a:t>
            </a:r>
            <a:r>
              <a:rPr lang="sv-SE" sz="1600" dirty="0" err="1"/>
              <a:t>can</a:t>
            </a:r>
            <a:r>
              <a:rPr lang="sv-SE" sz="1600" dirty="0"/>
              <a:t> cause </a:t>
            </a:r>
            <a:r>
              <a:rPr lang="sv-SE" sz="1600" dirty="0" err="1"/>
              <a:t>large</a:t>
            </a:r>
            <a:r>
              <a:rPr lang="sv-SE" sz="1600" dirty="0"/>
              <a:t> </a:t>
            </a:r>
            <a:r>
              <a:rPr lang="sv-SE" sz="1600" dirty="0" err="1"/>
              <a:t>changes</a:t>
            </a:r>
            <a:r>
              <a:rPr lang="sv-SE" sz="1600" dirty="0"/>
              <a:t> in GVA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80D77194-336C-F367-1D4A-33BD2EEDD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34296"/>
              </p:ext>
            </p:extLst>
          </p:nvPr>
        </p:nvGraphicFramePr>
        <p:xfrm>
          <a:off x="7242704" y="2080616"/>
          <a:ext cx="4373563" cy="2696767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586667">
                  <a:extLst>
                    <a:ext uri="{9D8B030D-6E8A-4147-A177-3AD203B41FA5}">
                      <a16:colId xmlns:a16="http://schemas.microsoft.com/office/drawing/2014/main" val="3362272130"/>
                    </a:ext>
                  </a:extLst>
                </a:gridCol>
                <a:gridCol w="862881">
                  <a:extLst>
                    <a:ext uri="{9D8B030D-6E8A-4147-A177-3AD203B41FA5}">
                      <a16:colId xmlns:a16="http://schemas.microsoft.com/office/drawing/2014/main" val="3712662104"/>
                    </a:ext>
                  </a:extLst>
                </a:gridCol>
                <a:gridCol w="862881">
                  <a:extLst>
                    <a:ext uri="{9D8B030D-6E8A-4147-A177-3AD203B41FA5}">
                      <a16:colId xmlns:a16="http://schemas.microsoft.com/office/drawing/2014/main" val="3247503557"/>
                    </a:ext>
                  </a:extLst>
                </a:gridCol>
                <a:gridCol w="1061134">
                  <a:extLst>
                    <a:ext uri="{9D8B030D-6E8A-4147-A177-3AD203B41FA5}">
                      <a16:colId xmlns:a16="http://schemas.microsoft.com/office/drawing/2014/main" val="228073279"/>
                    </a:ext>
                  </a:extLst>
                </a:gridCol>
              </a:tblGrid>
              <a:tr h="7346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 anchor="b">
                    <a:lnL>
                      <a:noFill/>
                    </a:lnL>
                    <a:lnR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t+0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t+1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Growth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350611"/>
                  </a:ext>
                </a:extLst>
              </a:tr>
              <a:tr h="49293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>
                      <a:noFill/>
                    </a:lnL>
                    <a:lnR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−</a:t>
                      </a:r>
                      <a:r>
                        <a:rPr lang="en-US" sz="1600" b="0" i="0" u="none" strike="noStrike" dirty="0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10.0 %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65157"/>
                  </a:ext>
                </a:extLst>
              </a:tr>
              <a:tr h="73461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consumption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>
                      <a:noFill/>
                    </a:lnL>
                    <a:lnR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- 80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- 75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−</a:t>
                      </a:r>
                      <a:r>
                        <a:rPr lang="en-US" sz="1600" b="0" i="0" u="none" strike="noStrike" dirty="0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6.25 %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411700"/>
                  </a:ext>
                </a:extLst>
              </a:tr>
              <a:tr h="73461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Gross Value Added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>
                      <a:noFill/>
                    </a:lnL>
                    <a:lnR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20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15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−</a:t>
                      </a:r>
                      <a:r>
                        <a:rPr lang="en-US" sz="1600" b="0" i="0" u="none" strike="noStrike" dirty="0">
                          <a:solidFill>
                            <a:srgbClr val="1E00BE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25.0 %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995" marR="106995" marT="71749" marB="106995">
                    <a:lnL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E0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759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001102"/>
      </p:ext>
    </p:extLst>
  </p:cSld>
  <p:clrMapOvr>
    <a:masterClrMapping/>
  </p:clrMapOvr>
</p:sld>
</file>

<file path=ppt/theme/theme1.xml><?xml version="1.0" encoding="utf-8"?>
<a:theme xmlns:a="http://schemas.openxmlformats.org/drawingml/2006/main" name="SCB">
  <a:themeElements>
    <a:clrScheme name="SCB">
      <a:dk1>
        <a:sysClr val="windowText" lastClr="000000"/>
      </a:dk1>
      <a:lt1>
        <a:sysClr val="window" lastClr="FFFFFF"/>
      </a:lt1>
      <a:dk2>
        <a:srgbClr val="1E00BE"/>
      </a:dk2>
      <a:lt2>
        <a:srgbClr val="FFFFFF"/>
      </a:lt2>
      <a:accent1>
        <a:srgbClr val="91289B"/>
      </a:accent1>
      <a:accent2>
        <a:srgbClr val="329B46"/>
      </a:accent2>
      <a:accent3>
        <a:srgbClr val="F05A3C"/>
      </a:accent3>
      <a:accent4>
        <a:srgbClr val="FFBE2D"/>
      </a:accent4>
      <a:accent5>
        <a:srgbClr val="0AAFEB"/>
      </a:accent5>
      <a:accent6>
        <a:srgbClr val="878782"/>
      </a:accent6>
      <a:hlink>
        <a:srgbClr val="190069"/>
      </a:hlink>
      <a:folHlink>
        <a:srgbClr val="190069"/>
      </a:folHlink>
    </a:clrScheme>
    <a:fontScheme name="SCB">
      <a:majorFont>
        <a:latin typeface="PT Serif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vart">
      <a:srgbClr val="000000"/>
    </a:custClr>
    <a:custClr name="Lila mellan">
      <a:srgbClr val="DE82DC"/>
    </a:custClr>
    <a:custClr name="Lila ljus">
      <a:srgbClr val="F0C3E6"/>
    </a:custClr>
    <a:custClr name="D Stödlinjer">
      <a:srgbClr val="D3D3EF"/>
    </a:custClr>
    <a:custClr name="Primärblå">
      <a:srgbClr val="1E00BE"/>
    </a:custClr>
    <a:custClr name="Lila ljus">
      <a:srgbClr val="F0C3E6"/>
    </a:custClr>
    <a:custClr name="Primärblå">
      <a:srgbClr val="1E00BE"/>
    </a:custClr>
    <a:custClr name="Grön ljus">
      <a:srgbClr val="CDF0B4"/>
    </a:custClr>
    <a:custClr name="Primärblå">
      <a:srgbClr val="1E00BE"/>
    </a:custClr>
    <a:custClr name="Lila mellan">
      <a:srgbClr val="C86EC8"/>
    </a:custClr>
    <a:custClr name="Grå">
      <a:srgbClr val="878782"/>
    </a:custClr>
    <a:custClr name="Grön mellan">
      <a:srgbClr val="87CD78"/>
    </a:custClr>
    <a:custClr name="Grön ljus">
      <a:srgbClr val="CDF0B4"/>
    </a:custClr>
    <a:custClr>
      <a:srgbClr val="FFFFFF"/>
    </a:custClr>
    <a:custClr name="D Primärblå mellan">
      <a:srgbClr val="D2CCF2"/>
    </a:custClr>
    <a:custClr name="D Gul">
      <a:srgbClr val="FFB309"/>
    </a:custClr>
    <a:custClr name="D Primärblå mellan">
      <a:srgbClr val="D2CCF2"/>
    </a:custClr>
    <a:custClr name="Lila">
      <a:srgbClr val="91289B"/>
    </a:custClr>
    <a:custClr name="Blå">
      <a:srgbClr val="0AAFEB"/>
    </a:custClr>
    <a:custClr name="Röd mellan">
      <a:srgbClr val="FF8C69"/>
    </a:custClr>
    <a:custClr name="Grå mellan">
      <a:srgbClr val="C8C8C3"/>
    </a:custClr>
    <a:custClr name="Röd mellan">
      <a:srgbClr val="FF8C69"/>
    </a:custClr>
    <a:custClr name="Röd ljus">
      <a:srgbClr val="FFCDB9"/>
    </a:custClr>
    <a:custClr>
      <a:srgbClr val="FFFFFF"/>
    </a:custClr>
    <a:custClr name="Grön">
      <a:srgbClr val="329B46"/>
    </a:custClr>
    <a:custClr name="Gul mellan">
      <a:srgbClr val="FFDC82"/>
    </a:custClr>
    <a:custClr name="D Primärblå ljus">
      <a:srgbClr val="EDEDFF"/>
    </a:custClr>
    <a:custClr name="Lila mellan">
      <a:srgbClr val="C86EC8"/>
    </a:custClr>
    <a:custClr name="Röd">
      <a:srgbClr val="F05A3C"/>
    </a:custClr>
    <a:custClr name="Lila">
      <a:srgbClr val="91289B"/>
    </a:custClr>
    <a:custClr name="Grå ljus">
      <a:srgbClr val="E6E6E1"/>
    </a:custClr>
    <a:custClr name="Gul mellan">
      <a:srgbClr val="FFD478"/>
    </a:custClr>
    <a:custClr name="Gul ljus">
      <a:srgbClr val="FFF0B9"/>
    </a:custClr>
    <a:custClr>
      <a:srgbClr val="FFFFFF"/>
    </a:custClr>
    <a:custClr name="D Grön mellan">
      <a:srgbClr val="70DC69"/>
    </a:custClr>
    <a:custClr>
      <a:srgbClr val="FFFFFF"/>
    </a:custClr>
    <a:custClr name="Grön">
      <a:srgbClr val="329B46"/>
    </a:custClr>
    <a:custClr name="Lila ljus">
      <a:srgbClr val="F0C3E6"/>
    </a:custClr>
    <a:custClr name="Grå">
      <a:srgbClr val="878782"/>
    </a:custClr>
    <a:custClr>
      <a:srgbClr val="FFFFFF"/>
    </a:custClr>
    <a:custClr name="Vit">
      <a:srgbClr val="FFFFFF"/>
    </a:custClr>
    <a:custClr name="Blå mellan">
      <a:srgbClr val="64CDFA"/>
    </a:custClr>
    <a:custClr name="Blå ljus">
      <a:srgbClr val="B4E6FD"/>
    </a:custClr>
    <a:custClr>
      <a:srgbClr val="FFFFFF"/>
    </a:custClr>
    <a:custClr name="Lila">
      <a:srgbClr val="91289B"/>
    </a:custClr>
    <a:custClr>
      <a:srgbClr val="FFFFFF"/>
    </a:custClr>
    <a:custClr name="D Grön mellan">
      <a:srgbClr val="70DC69"/>
    </a:custClr>
    <a:custClr>
      <a:srgbClr val="FFFFFF"/>
    </a:custClr>
    <a:custClr name="D Gul">
      <a:srgbClr val="FFB309"/>
    </a:custClr>
    <a:custClr>
      <a:srgbClr val="FFFFFF"/>
    </a:custClr>
  </a:custClrLst>
  <a:extLst>
    <a:ext uri="{05A4C25C-085E-4340-85A3-A5531E510DB2}">
      <thm15:themeFamily xmlns:thm15="http://schemas.microsoft.com/office/thememl/2012/main" name="SCB.potx" id="{A85E3A0F-55F3-4A82-B645-5BE217564DA7}" vid="{7017EB3A-E7C8-4A76-AB09-82FCBEDBA5D5}"/>
    </a:ext>
  </a:extLst>
</a:theme>
</file>

<file path=ppt/theme/theme2.xml><?xml version="1.0" encoding="utf-8"?>
<a:theme xmlns:a="http://schemas.openxmlformats.org/drawingml/2006/main" name="Default">
  <a:themeElements>
    <a:clrScheme name="SCB">
      <a:dk1>
        <a:sysClr val="windowText" lastClr="000000"/>
      </a:dk1>
      <a:lt1>
        <a:sysClr val="window" lastClr="FFFFFF"/>
      </a:lt1>
      <a:dk2>
        <a:srgbClr val="1E00BE"/>
      </a:dk2>
      <a:lt2>
        <a:srgbClr val="FFFFFF"/>
      </a:lt2>
      <a:accent1>
        <a:srgbClr val="91289B"/>
      </a:accent1>
      <a:accent2>
        <a:srgbClr val="329B46"/>
      </a:accent2>
      <a:accent3>
        <a:srgbClr val="F05A3C"/>
      </a:accent3>
      <a:accent4>
        <a:srgbClr val="FFBE2D"/>
      </a:accent4>
      <a:accent5>
        <a:srgbClr val="0AAFEB"/>
      </a:accent5>
      <a:accent6>
        <a:srgbClr val="878782"/>
      </a:accent6>
      <a:hlink>
        <a:srgbClr val="190069"/>
      </a:hlink>
      <a:folHlink>
        <a:srgbClr val="1900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vart">
      <a:srgbClr val="000000"/>
    </a:custClr>
    <a:custClr name="Lila mellan">
      <a:srgbClr val="DE82DC"/>
    </a:custClr>
    <a:custClr name="Lila ljus">
      <a:srgbClr val="F0C3E6"/>
    </a:custClr>
    <a:custClr name="D Stödlinjer">
      <a:srgbClr val="D3D3EF"/>
    </a:custClr>
    <a:custClr name="Primärblå">
      <a:srgbClr val="1E00BE"/>
    </a:custClr>
    <a:custClr name="Lila ljus">
      <a:srgbClr val="F0C3E6"/>
    </a:custClr>
    <a:custClr name="Primärblå">
      <a:srgbClr val="1E00BE"/>
    </a:custClr>
    <a:custClr name="Grön ljus">
      <a:srgbClr val="CDF0B4"/>
    </a:custClr>
    <a:custClr name="Primärblå">
      <a:srgbClr val="1E00BE"/>
    </a:custClr>
    <a:custClr name="Lila mellan">
      <a:srgbClr val="C86EC8"/>
    </a:custClr>
    <a:custClr name="Grå">
      <a:srgbClr val="878782"/>
    </a:custClr>
    <a:custClr name="Grön mellan">
      <a:srgbClr val="87CD78"/>
    </a:custClr>
    <a:custClr name="Grön ljus">
      <a:srgbClr val="CDF0B4"/>
    </a:custClr>
    <a:custClr>
      <a:srgbClr val="FFFFFF"/>
    </a:custClr>
    <a:custClr name="D Primärblå mellan">
      <a:srgbClr val="D2CCF2"/>
    </a:custClr>
    <a:custClr name="D Gul">
      <a:srgbClr val="FFB309"/>
    </a:custClr>
    <a:custClr name="D Primärblå mellan">
      <a:srgbClr val="D2CCF2"/>
    </a:custClr>
    <a:custClr name="Lila">
      <a:srgbClr val="91289B"/>
    </a:custClr>
    <a:custClr name="Blå">
      <a:srgbClr val="0AAFEB"/>
    </a:custClr>
    <a:custClr name="Röd mellan">
      <a:srgbClr val="FF8C69"/>
    </a:custClr>
    <a:custClr name="Grå mellan">
      <a:srgbClr val="C8C8C3"/>
    </a:custClr>
    <a:custClr name="Röd mellan">
      <a:srgbClr val="FF8C69"/>
    </a:custClr>
    <a:custClr name="Röd ljus">
      <a:srgbClr val="FFCDB9"/>
    </a:custClr>
    <a:custClr>
      <a:srgbClr val="FFFFFF"/>
    </a:custClr>
    <a:custClr name="Grön">
      <a:srgbClr val="329B46"/>
    </a:custClr>
    <a:custClr name="Gul mellan">
      <a:srgbClr val="FFDC82"/>
    </a:custClr>
    <a:custClr name="D Primärblå ljus">
      <a:srgbClr val="EDEDFF"/>
    </a:custClr>
    <a:custClr name="Lila mellan">
      <a:srgbClr val="C86EC8"/>
    </a:custClr>
    <a:custClr name="Röd">
      <a:srgbClr val="F05A3C"/>
    </a:custClr>
    <a:custClr name="Lila">
      <a:srgbClr val="91289B"/>
    </a:custClr>
    <a:custClr name="Grå ljus">
      <a:srgbClr val="E6E6E1"/>
    </a:custClr>
    <a:custClr name="Gul mellan">
      <a:srgbClr val="FFD478"/>
    </a:custClr>
    <a:custClr name="Gul ljus">
      <a:srgbClr val="FFF0B9"/>
    </a:custClr>
    <a:custClr>
      <a:srgbClr val="FFFFFF"/>
    </a:custClr>
    <a:custClr name="D Grön mellan">
      <a:srgbClr val="70DC69"/>
    </a:custClr>
    <a:custClr>
      <a:srgbClr val="FFFFFF"/>
    </a:custClr>
    <a:custClr name="Grön">
      <a:srgbClr val="329B46"/>
    </a:custClr>
    <a:custClr name="Lila ljus">
      <a:srgbClr val="F0C3E6"/>
    </a:custClr>
    <a:custClr name="Grå">
      <a:srgbClr val="878782"/>
    </a:custClr>
    <a:custClr>
      <a:srgbClr val="FFFFFF"/>
    </a:custClr>
    <a:custClr name="Vit">
      <a:srgbClr val="FFFFFF"/>
    </a:custClr>
    <a:custClr name="Blå mellan">
      <a:srgbClr val="64CDFA"/>
    </a:custClr>
    <a:custClr name="Blå ljus">
      <a:srgbClr val="B4E6FD"/>
    </a:custClr>
    <a:custClr>
      <a:srgbClr val="FFFFFF"/>
    </a:custClr>
    <a:custClr name="Lila">
      <a:srgbClr val="91289B"/>
    </a:custClr>
    <a:custClr>
      <a:srgbClr val="FFFFFF"/>
    </a:custClr>
    <a:custClr name="D Grön mellan">
      <a:srgbClr val="70DC69"/>
    </a:custClr>
    <a:custClr>
      <a:srgbClr val="FFFFFF"/>
    </a:custClr>
    <a:custClr name="D Gul">
      <a:srgbClr val="FFB309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TS - PT Serif och Robot">
    <a:majorFont>
      <a:latin typeface="PT Serif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TS - PT Serif och Robot">
    <a:majorFont>
      <a:latin typeface="PT Serif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TS - PT Serif och Robot">
    <a:majorFont>
      <a:latin typeface="PT Serif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7785c3c1a8c888d84ed956005c4d488a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58607038f51c2c8ae8f7c256b578483b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Godk_x00e4_nd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odk_x00e4_nd" ma:index="18" nillable="true" ma:displayName="Godkänd" ma:default="0" ma:format="Dropdown" ma:internalName="Godk_x00e4_nd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681454-5b20-4870-936e-b523090ef0fb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dk_x00e4_nd xmlns="10c3a147-0d64-46aa-a281-dc97358e8373">false</Godk_x00e4_nd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Props1.xml><?xml version="1.0" encoding="utf-8"?>
<ds:datastoreItem xmlns:ds="http://schemas.openxmlformats.org/officeDocument/2006/customXml" ds:itemID="{698F3B0E-BF57-467F-9C84-EEB53B7A7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51EE08-D5AF-4610-9277-1CBAFC03FA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D4012-0ED0-417E-8ADE-2F7A8EC833B2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3265</TotalTime>
  <Words>1673</Words>
  <Application>Microsoft Office PowerPoint</Application>
  <PresentationFormat>Bredbild</PresentationFormat>
  <Paragraphs>227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Calibri</vt:lpstr>
      <vt:lpstr>PT Serif</vt:lpstr>
      <vt:lpstr>Roboto</vt:lpstr>
      <vt:lpstr>Symbol</vt:lpstr>
      <vt:lpstr>SCB</vt:lpstr>
      <vt:lpstr>Measuring intermediate consumption on a quarterly basis A way of finding turning points in economic activity</vt:lpstr>
      <vt:lpstr>A measure of economic growth</vt:lpstr>
      <vt:lpstr>Quarterly Economic Statistics (QES)</vt:lpstr>
      <vt:lpstr>Gross Domestic Product (GDP)</vt:lpstr>
      <vt:lpstr>The output approach to GDP</vt:lpstr>
      <vt:lpstr>The expenditure approach to GDP</vt:lpstr>
      <vt:lpstr>The income approach to GDP</vt:lpstr>
      <vt:lpstr>Output and Intermediate consumption</vt:lpstr>
      <vt:lpstr>Output and Intermediate consumption</vt:lpstr>
      <vt:lpstr>Fixed versus variable costs</vt:lpstr>
      <vt:lpstr>A practical example from the Swedish services sector</vt:lpstr>
      <vt:lpstr>Statistical methods used in QES</vt:lpstr>
      <vt:lpstr>Calculations based on survey data</vt:lpstr>
      <vt:lpstr>PowerPoint-presentation</vt:lpstr>
      <vt:lpstr>Calculations based on administrative data</vt:lpstr>
      <vt:lpstr>PowerPoint-presentation</vt:lpstr>
      <vt:lpstr>Operating income and Production based on administrative data</vt:lpstr>
      <vt:lpstr>Operating costs and Intermediate consumption based on administrative data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intermediate consumption on a quarterly basis A way of finding turning points in economic activity</dc:title>
  <dc:creator>Rask Sebastian ESA/NUP/NS-Ö</dc:creator>
  <cp:lastModifiedBy>Rask Sebastian ESA/NUP/NS-Ö</cp:lastModifiedBy>
  <cp:revision>28</cp:revision>
  <dcterms:created xsi:type="dcterms:W3CDTF">2024-10-10T12:28:02Z</dcterms:created>
  <dcterms:modified xsi:type="dcterms:W3CDTF">2024-10-13T15:27:18Z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</Properties>
</file>